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ti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7"/>
  </p:notesMasterIdLst>
  <p:handoutMasterIdLst>
    <p:handoutMasterId r:id="rId68"/>
  </p:handoutMasterIdLst>
  <p:sldIdLst>
    <p:sldId id="308" r:id="rId3"/>
    <p:sldId id="309" r:id="rId4"/>
    <p:sldId id="315" r:id="rId5"/>
    <p:sldId id="316" r:id="rId6"/>
    <p:sldId id="324" r:id="rId7"/>
    <p:sldId id="325" r:id="rId8"/>
    <p:sldId id="326" r:id="rId9"/>
    <p:sldId id="327" r:id="rId10"/>
    <p:sldId id="353" r:id="rId11"/>
    <p:sldId id="354" r:id="rId12"/>
    <p:sldId id="328" r:id="rId13"/>
    <p:sldId id="332" r:id="rId14"/>
    <p:sldId id="333" r:id="rId15"/>
    <p:sldId id="334" r:id="rId16"/>
    <p:sldId id="335" r:id="rId17"/>
    <p:sldId id="336" r:id="rId18"/>
    <p:sldId id="337" r:id="rId19"/>
    <p:sldId id="357" r:id="rId20"/>
    <p:sldId id="338" r:id="rId21"/>
    <p:sldId id="339" r:id="rId22"/>
    <p:sldId id="340" r:id="rId23"/>
    <p:sldId id="341" r:id="rId24"/>
    <p:sldId id="342" r:id="rId25"/>
    <p:sldId id="343" r:id="rId26"/>
    <p:sldId id="344" r:id="rId27"/>
    <p:sldId id="345" r:id="rId28"/>
    <p:sldId id="346" r:id="rId29"/>
    <p:sldId id="358" r:id="rId30"/>
    <p:sldId id="359" r:id="rId31"/>
    <p:sldId id="360" r:id="rId32"/>
    <p:sldId id="361" r:id="rId33"/>
    <p:sldId id="329" r:id="rId34"/>
    <p:sldId id="362" r:id="rId35"/>
    <p:sldId id="363" r:id="rId36"/>
    <p:sldId id="364" r:id="rId37"/>
    <p:sldId id="365" r:id="rId38"/>
    <p:sldId id="366" r:id="rId39"/>
    <p:sldId id="330" r:id="rId40"/>
    <p:sldId id="370" r:id="rId41"/>
    <p:sldId id="371" r:id="rId42"/>
    <p:sldId id="372" r:id="rId43"/>
    <p:sldId id="373" r:id="rId44"/>
    <p:sldId id="374" r:id="rId45"/>
    <p:sldId id="375" r:id="rId46"/>
    <p:sldId id="322" r:id="rId47"/>
    <p:sldId id="323" r:id="rId48"/>
    <p:sldId id="376" r:id="rId49"/>
    <p:sldId id="377" r:id="rId50"/>
    <p:sldId id="378" r:id="rId51"/>
    <p:sldId id="379" r:id="rId52"/>
    <p:sldId id="380" r:id="rId53"/>
    <p:sldId id="381" r:id="rId54"/>
    <p:sldId id="382" r:id="rId55"/>
    <p:sldId id="331" r:id="rId56"/>
    <p:sldId id="383" r:id="rId57"/>
    <p:sldId id="384" r:id="rId58"/>
    <p:sldId id="385" r:id="rId59"/>
    <p:sldId id="386" r:id="rId60"/>
    <p:sldId id="387" r:id="rId61"/>
    <p:sldId id="388" r:id="rId62"/>
    <p:sldId id="389" r:id="rId63"/>
    <p:sldId id="390" r:id="rId64"/>
    <p:sldId id="391" r:id="rId65"/>
    <p:sldId id="392" r:id="rId66"/>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4" userDrawn="1">
          <p15:clr>
            <a:srgbClr val="A4A3A4"/>
          </p15:clr>
        </p15:guide>
        <p15:guide id="2" pos="31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 id="6" name="Chinarayudu K" initials="CK" lastIdx="0" clrIdx="6">
    <p:extLst>
      <p:ext uri="{19B8F6BF-5375-455C-9EA6-DF929625EA0E}">
        <p15:presenceInfo xmlns:p15="http://schemas.microsoft.com/office/powerpoint/2012/main" userId="Chinarayudu 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12" autoAdjust="0"/>
    <p:restoredTop sz="94302" autoAdjust="0"/>
  </p:normalViewPr>
  <p:slideViewPr>
    <p:cSldViewPr snapToGrid="0" snapToObjects="1">
      <p:cViewPr varScale="1">
        <p:scale>
          <a:sx n="102" d="100"/>
          <a:sy n="102" d="100"/>
        </p:scale>
        <p:origin x="1278" y="102"/>
      </p:cViewPr>
      <p:guideLst>
        <p:guide orient="horz" pos="1094"/>
        <p:guide pos="3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7/9/2024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243155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7/9/2024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305022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58964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5241565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7405449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42578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36058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1332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214400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70403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839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92797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750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686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352316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46053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69448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5531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574909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6600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92094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250161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0111596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8444815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153340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7/9/2024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6398291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baseline="0">
                <a:solidFill>
                  <a:schemeClr val="accent1"/>
                </a:solidFill>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chemeClr val="accent1"/>
              </a:buClr>
              <a:buSzPct val="100000"/>
              <a:defRPr/>
            </a:lvl1pPr>
            <a:lvl2pPr>
              <a:buClr>
                <a:schemeClr val="accent1"/>
              </a:buClr>
              <a:defRPr/>
            </a:lvl2pPr>
            <a:lvl3pPr>
              <a:buClr>
                <a:schemeClr val="accent1"/>
              </a:buClr>
              <a:defRPr/>
            </a:lvl3pPr>
            <a:lvl4pPr>
              <a:buClr>
                <a:schemeClr val="accent1"/>
              </a:buClr>
              <a:defRPr/>
            </a:lvl4pPr>
            <a:lvl5pPr>
              <a:buClr>
                <a:schemeClr val="accent1"/>
              </a:buClr>
              <a:defRPr/>
            </a:lvl5pPr>
            <a:lvl6pPr>
              <a:buClr>
                <a:schemeClr val="accent1"/>
              </a:buClr>
              <a:defRPr/>
            </a:lvl6pPr>
            <a:lvl7pPr>
              <a:buClr>
                <a:schemeClr val="accent1"/>
              </a:buClr>
              <a:defRPr/>
            </a:lvl7pPr>
            <a:lvl8pPr>
              <a:buClr>
                <a:schemeClr val="accent1"/>
              </a:buClr>
              <a:defRPr/>
            </a:lvl8pPr>
            <a:lvl9pPr>
              <a:buClr>
                <a:schemeClr val="accent1"/>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9" name="Date Placeholder 3"/>
          <p:cNvSpPr>
            <a:spLocks noGrp="1"/>
          </p:cNvSpPr>
          <p:nvPr>
            <p:ph type="dt" sz="half" idx="10"/>
          </p:nvPr>
        </p:nvSpPr>
        <p:spPr>
          <a:xfrm>
            <a:off x="6335713" y="113072"/>
            <a:ext cx="2133600" cy="182880"/>
          </a:xfrm>
        </p:spPr>
        <p:txBody>
          <a:bodyPr/>
          <a:lstStyle/>
          <a:p>
            <a:fld id="{891838CE-430E-45DE-B6AA-42DD655BB05E}" type="datetime1">
              <a:rPr lang="en-US" smtClean="0"/>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8187829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91830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2946097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8832AD23-A511-424E-9DD2-B8CE2D237B20}" type="datetime1">
              <a:rPr lang="en-US" smtClean="0"/>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0229595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7/9/2024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1443261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57200" y="3733800"/>
            <a:ext cx="8229600" cy="1752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6689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054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86876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80315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77520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7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62000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83242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47949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9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03238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and 1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43400" y="4874552"/>
            <a:ext cx="3886200" cy="990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995925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and 11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p:cNvSpPr>
            <a:spLocks noGrp="1"/>
          </p:cNvSpPr>
          <p:nvPr>
            <p:ph sz="quarter" idx="15"/>
          </p:nvPr>
        </p:nvSpPr>
        <p:spPr>
          <a:xfrm>
            <a:off x="457200" y="3733800"/>
            <a:ext cx="35052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17"/>
          </p:nvPr>
        </p:nvSpPr>
        <p:spPr>
          <a:xfrm>
            <a:off x="457200" y="4876800"/>
            <a:ext cx="3505200" cy="990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36473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and 12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733800"/>
            <a:ext cx="3886200"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76204" y="4473387"/>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43399" y="2286000"/>
            <a:ext cx="3865157"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3045349"/>
            <a:ext cx="3886200" cy="5827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92613" y="5159852"/>
            <a:ext cx="3886200"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127555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le and 1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518435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1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37966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and 1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6"/>
          </p:nvPr>
        </p:nvSpPr>
        <p:spPr>
          <a:xfrm>
            <a:off x="4343400" y="3081267"/>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3"/>
          <p:cNvSpPr>
            <a:spLocks noGrp="1"/>
          </p:cNvSpPr>
          <p:nvPr>
            <p:ph sz="quarter" idx="18"/>
          </p:nvPr>
        </p:nvSpPr>
        <p:spPr>
          <a:xfrm>
            <a:off x="4332878" y="3626139"/>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343400" y="1494526"/>
            <a:ext cx="3886200"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353921" y="1979598"/>
            <a:ext cx="3865157" cy="303198"/>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343400" y="2537829"/>
            <a:ext cx="3886200" cy="28985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3"/>
          <p:cNvSpPr>
            <a:spLocks noGrp="1"/>
          </p:cNvSpPr>
          <p:nvPr>
            <p:ph sz="quarter" idx="22"/>
          </p:nvPr>
        </p:nvSpPr>
        <p:spPr>
          <a:xfrm>
            <a:off x="4332878" y="4065083"/>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11"/>
          <p:cNvSpPr>
            <a:spLocks noGrp="1"/>
          </p:cNvSpPr>
          <p:nvPr>
            <p:ph sz="quarter" idx="23"/>
          </p:nvPr>
        </p:nvSpPr>
        <p:spPr>
          <a:xfrm>
            <a:off x="457200" y="3830925"/>
            <a:ext cx="3472396" cy="55929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13"/>
          <p:cNvSpPr>
            <a:spLocks noGrp="1"/>
          </p:cNvSpPr>
          <p:nvPr>
            <p:ph sz="quarter" idx="24"/>
          </p:nvPr>
        </p:nvSpPr>
        <p:spPr>
          <a:xfrm>
            <a:off x="490004" y="4570512"/>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13"/>
          <p:cNvSpPr>
            <a:spLocks noGrp="1"/>
          </p:cNvSpPr>
          <p:nvPr>
            <p:ph sz="quarter" idx="25"/>
          </p:nvPr>
        </p:nvSpPr>
        <p:spPr>
          <a:xfrm>
            <a:off x="506413" y="5256977"/>
            <a:ext cx="3472396" cy="506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11"/>
          <p:cNvSpPr>
            <a:spLocks noGrp="1"/>
          </p:cNvSpPr>
          <p:nvPr>
            <p:ph sz="quarter" idx="26"/>
          </p:nvPr>
        </p:nvSpPr>
        <p:spPr>
          <a:xfrm>
            <a:off x="4336752" y="4520930"/>
            <a:ext cx="3886200" cy="27817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13"/>
          <p:cNvSpPr>
            <a:spLocks noGrp="1"/>
          </p:cNvSpPr>
          <p:nvPr>
            <p:ph sz="quarter" idx="27"/>
          </p:nvPr>
        </p:nvSpPr>
        <p:spPr>
          <a:xfrm>
            <a:off x="4326230" y="5065802"/>
            <a:ext cx="3886200" cy="25175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13"/>
          <p:cNvSpPr>
            <a:spLocks noGrp="1"/>
          </p:cNvSpPr>
          <p:nvPr>
            <p:ph sz="quarter" idx="28"/>
          </p:nvPr>
        </p:nvSpPr>
        <p:spPr>
          <a:xfrm>
            <a:off x="4326230" y="5504746"/>
            <a:ext cx="3886200" cy="26634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788060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and 20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7/9/2024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15" name="Content Placeholder 2"/>
          <p:cNvSpPr>
            <a:spLocks noGrp="1"/>
          </p:cNvSpPr>
          <p:nvPr>
            <p:ph idx="19"/>
          </p:nvPr>
        </p:nvSpPr>
        <p:spPr>
          <a:xfrm>
            <a:off x="4790255"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790256"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790255"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2"/>
          <p:cNvSpPr>
            <a:spLocks noGrp="1"/>
          </p:cNvSpPr>
          <p:nvPr>
            <p:ph idx="26"/>
          </p:nvPr>
        </p:nvSpPr>
        <p:spPr>
          <a:xfrm>
            <a:off x="4790255"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2"/>
          <p:cNvSpPr>
            <a:spLocks noGrp="1"/>
          </p:cNvSpPr>
          <p:nvPr>
            <p:ph idx="27"/>
          </p:nvPr>
        </p:nvSpPr>
        <p:spPr>
          <a:xfrm>
            <a:off x="4790256"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Content Placeholder 2"/>
          <p:cNvSpPr>
            <a:spLocks noGrp="1"/>
          </p:cNvSpPr>
          <p:nvPr>
            <p:ph idx="28"/>
          </p:nvPr>
        </p:nvSpPr>
        <p:spPr>
          <a:xfrm>
            <a:off x="4790255"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Content Placeholder 2"/>
          <p:cNvSpPr>
            <a:spLocks noGrp="1"/>
          </p:cNvSpPr>
          <p:nvPr>
            <p:ph idx="29"/>
          </p:nvPr>
        </p:nvSpPr>
        <p:spPr>
          <a:xfrm>
            <a:off x="4790255"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Content Placeholder 2"/>
          <p:cNvSpPr>
            <a:spLocks noGrp="1"/>
          </p:cNvSpPr>
          <p:nvPr>
            <p:ph idx="30"/>
          </p:nvPr>
        </p:nvSpPr>
        <p:spPr>
          <a:xfrm>
            <a:off x="4790256"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7" name="Content Placeholder 2"/>
          <p:cNvSpPr>
            <a:spLocks noGrp="1"/>
          </p:cNvSpPr>
          <p:nvPr>
            <p:ph idx="31"/>
          </p:nvPr>
        </p:nvSpPr>
        <p:spPr>
          <a:xfrm>
            <a:off x="4790255"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Content Placeholder 2"/>
          <p:cNvSpPr>
            <a:spLocks noGrp="1"/>
          </p:cNvSpPr>
          <p:nvPr>
            <p:ph idx="32"/>
          </p:nvPr>
        </p:nvSpPr>
        <p:spPr>
          <a:xfrm>
            <a:off x="4790255"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Content Placeholder 2"/>
          <p:cNvSpPr>
            <a:spLocks noGrp="1"/>
          </p:cNvSpPr>
          <p:nvPr>
            <p:ph idx="33"/>
          </p:nvPr>
        </p:nvSpPr>
        <p:spPr>
          <a:xfrm>
            <a:off x="457200" y="1494526"/>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Content Placeholder 2"/>
          <p:cNvSpPr>
            <a:spLocks noGrp="1"/>
          </p:cNvSpPr>
          <p:nvPr>
            <p:ph idx="34"/>
          </p:nvPr>
        </p:nvSpPr>
        <p:spPr>
          <a:xfrm>
            <a:off x="457201" y="1861415"/>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Content Placeholder 2"/>
          <p:cNvSpPr>
            <a:spLocks noGrp="1"/>
          </p:cNvSpPr>
          <p:nvPr>
            <p:ph idx="35"/>
          </p:nvPr>
        </p:nvSpPr>
        <p:spPr>
          <a:xfrm>
            <a:off x="457200" y="2283032"/>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4" name="Content Placeholder 2"/>
          <p:cNvSpPr>
            <a:spLocks noGrp="1"/>
          </p:cNvSpPr>
          <p:nvPr>
            <p:ph idx="36"/>
          </p:nvPr>
        </p:nvSpPr>
        <p:spPr>
          <a:xfrm>
            <a:off x="457200" y="270554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Content Placeholder 2"/>
          <p:cNvSpPr>
            <a:spLocks noGrp="1"/>
          </p:cNvSpPr>
          <p:nvPr>
            <p:ph idx="37"/>
          </p:nvPr>
        </p:nvSpPr>
        <p:spPr>
          <a:xfrm>
            <a:off x="457201" y="3072434"/>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6" name="Content Placeholder 2"/>
          <p:cNvSpPr>
            <a:spLocks noGrp="1"/>
          </p:cNvSpPr>
          <p:nvPr>
            <p:ph idx="38"/>
          </p:nvPr>
        </p:nvSpPr>
        <p:spPr>
          <a:xfrm>
            <a:off x="457200" y="3494051"/>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7" name="Content Placeholder 2"/>
          <p:cNvSpPr>
            <a:spLocks noGrp="1"/>
          </p:cNvSpPr>
          <p:nvPr>
            <p:ph idx="39"/>
          </p:nvPr>
        </p:nvSpPr>
        <p:spPr>
          <a:xfrm>
            <a:off x="457200" y="3908712"/>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8" name="Content Placeholder 2"/>
          <p:cNvSpPr>
            <a:spLocks noGrp="1"/>
          </p:cNvSpPr>
          <p:nvPr>
            <p:ph idx="40"/>
          </p:nvPr>
        </p:nvSpPr>
        <p:spPr>
          <a:xfrm>
            <a:off x="457201" y="4275601"/>
            <a:ext cx="3886200" cy="32227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9" name="Content Placeholder 2"/>
          <p:cNvSpPr>
            <a:spLocks noGrp="1"/>
          </p:cNvSpPr>
          <p:nvPr>
            <p:ph idx="41"/>
          </p:nvPr>
        </p:nvSpPr>
        <p:spPr>
          <a:xfrm>
            <a:off x="457200" y="4697218"/>
            <a:ext cx="3886199" cy="308097"/>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0" name="Content Placeholder 2"/>
          <p:cNvSpPr>
            <a:spLocks noGrp="1"/>
          </p:cNvSpPr>
          <p:nvPr>
            <p:ph idx="42"/>
          </p:nvPr>
        </p:nvSpPr>
        <p:spPr>
          <a:xfrm>
            <a:off x="457200" y="5105555"/>
            <a:ext cx="3886200" cy="26203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918032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7/9/2024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2016, 2013, 2010 Pearson Education, Inc. All Rights Reserved</a:t>
            </a:r>
          </a:p>
        </p:txBody>
      </p:sp>
    </p:spTree>
    <p:extLst>
      <p:ext uri="{BB962C8B-B14F-4D97-AF65-F5344CB8AC3E}">
        <p14:creationId xmlns:p14="http://schemas.microsoft.com/office/powerpoint/2010/main" val="99063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p>
            <a:endParaRPr lang="en-US"/>
          </a:p>
        </p:txBody>
      </p:sp>
      <p:sp>
        <p:nvSpPr>
          <p:cNvPr id="3" name="Date Placeholder 2"/>
          <p:cNvSpPr>
            <a:spLocks noGrp="1"/>
          </p:cNvSpPr>
          <p:nvPr>
            <p:ph type="dt" idx="1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buSzPct val="25000"/>
              <a:buNone/>
            </a:pPr>
            <a:fld id="{00000000-1234-1234-1234-123412341234}" type="slidenum">
              <a:rPr lang="en-US" sz="900" b="0" i="0" u="none" strike="noStrike" cap="none" smtClean="0">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277095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60.xml"/><Relationship Id="rId1" Type="http://schemas.openxmlformats.org/officeDocument/2006/relationships/slideLayout" Target="../slideLayouts/slideLayout59.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4">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 id="2147483693"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8.tif"/><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t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24.tif"/><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0.xml"/><Relationship Id="rId1" Type="http://schemas.openxmlformats.org/officeDocument/2006/relationships/vmlDrawing" Target="../drawings/vmlDrawing2.vml"/><Relationship Id="rId4" Type="http://schemas.openxmlformats.org/officeDocument/2006/relationships/image" Target="../media/image8.w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Reading Input with TextBox Control</a:t>
            </a:r>
          </a:p>
        </p:txBody>
      </p:sp>
      <p:sp>
        <p:nvSpPr>
          <p:cNvPr id="3" name="Content Placeholder 2"/>
          <p:cNvSpPr>
            <a:spLocks noGrp="1"/>
          </p:cNvSpPr>
          <p:nvPr>
            <p:ph type="body" idx="1"/>
          </p:nvPr>
        </p:nvSpPr>
        <p:spPr>
          <a:xfrm>
            <a:off x="457200" y="1600200"/>
            <a:ext cx="5329451" cy="3524011"/>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TextBox control</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a rectangular area </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can accept keyboard input from the user</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located in the Common Control group of the Toolbox</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double click to add it to the form</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default name is </a:t>
            </a:r>
            <a:r>
              <a:rPr lang="en-US" altLang="en-US" sz="2400" dirty="0" err="1">
                <a:solidFill>
                  <a:srgbClr val="000000"/>
                </a:solidFill>
                <a:latin typeface="Courier New" panose="02070309020205020404" pitchFamily="49" charset="0"/>
                <a:cs typeface="Courier New" panose="02070309020205020404" pitchFamily="49" charset="0"/>
              </a:rPr>
              <a:t>textBox</a:t>
            </a:r>
            <a:r>
              <a:rPr lang="en-US" altLang="en-US" sz="2400" b="1" i="1" dirty="0" err="1">
                <a:solidFill>
                  <a:srgbClr val="000000"/>
                </a:solidFill>
                <a:latin typeface="Courier New" panose="02070309020205020404" pitchFamily="49" charset="0"/>
                <a:cs typeface="Courier New" panose="02070309020205020404" pitchFamily="49" charset="0"/>
              </a:rPr>
              <a:t>n</a:t>
            </a:r>
            <a:endParaRPr lang="en-US" altLang="en-US" sz="2400" b="1" i="1" dirty="0">
              <a:solidFill>
                <a:srgbClr val="000000"/>
              </a:solidFill>
              <a:latin typeface="Courier New" panose="02070309020205020404" pitchFamily="49" charset="0"/>
              <a:cs typeface="Courier New" panose="02070309020205020404" pitchFamily="49" charset="0"/>
            </a:endParaRPr>
          </a:p>
        </p:txBody>
      </p:sp>
      <p:sp>
        <p:nvSpPr>
          <p:cNvPr id="4" name="Text Placeholder 3"/>
          <p:cNvSpPr>
            <a:spLocks noGrp="1"/>
          </p:cNvSpPr>
          <p:nvPr>
            <p:ph type="body" idx="2"/>
          </p:nvPr>
        </p:nvSpPr>
        <p:spPr>
          <a:xfrm>
            <a:off x="457200" y="5044994"/>
            <a:ext cx="5329451" cy="445827"/>
          </a:xfrm>
        </p:spPr>
        <p:txBody>
          <a:bodyPr/>
          <a:lstStyle/>
          <a:p>
            <a:pPr marL="885825" lvl="2" indent="96838">
              <a:buNone/>
            </a:pPr>
            <a:r>
              <a:rPr lang="en-US" altLang="en-US" sz="2400" b="1" dirty="0">
                <a:solidFill>
                  <a:srgbClr val="000000"/>
                </a:solidFill>
                <a:latin typeface="Arial (Body)"/>
              </a:rPr>
              <a:t>where </a:t>
            </a:r>
            <a:r>
              <a:rPr lang="en-US" altLang="en-US" sz="2400" b="1" i="1" dirty="0">
                <a:solidFill>
                  <a:srgbClr val="000000"/>
                </a:solidFill>
                <a:latin typeface="Courier New" panose="02070309020205020404" pitchFamily="49" charset="0"/>
                <a:cs typeface="Courier New" panose="02070309020205020404" pitchFamily="49" charset="0"/>
              </a:rPr>
              <a:t>n</a:t>
            </a:r>
            <a:r>
              <a:rPr lang="en-US" altLang="en-US" sz="2400" b="1" dirty="0">
                <a:solidFill>
                  <a:srgbClr val="000000"/>
                </a:solidFill>
                <a:latin typeface="Arial (Body)"/>
              </a:rPr>
              <a:t> is </a:t>
            </a:r>
            <a:r>
              <a:rPr lang="en-US" altLang="en-US" sz="2400" b="1" dirty="0">
                <a:solidFill>
                  <a:srgbClr val="000000"/>
                </a:solidFill>
                <a:latin typeface="Courier New" panose="02070309020205020404" pitchFamily="49" charset="0"/>
                <a:cs typeface="Courier New" panose="02070309020205020404" pitchFamily="49" charset="0"/>
              </a:rPr>
              <a:t>1</a:t>
            </a:r>
            <a:r>
              <a:rPr lang="en-US" altLang="en-US" sz="2400" b="1" dirty="0">
                <a:solidFill>
                  <a:srgbClr val="000000"/>
                </a:solidFill>
                <a:latin typeface="Arial (Body)"/>
              </a:rPr>
              <a:t>, </a:t>
            </a:r>
            <a:r>
              <a:rPr lang="en-US" altLang="en-US" sz="2400" b="1" dirty="0">
                <a:solidFill>
                  <a:srgbClr val="000000"/>
                </a:solidFill>
                <a:latin typeface="Courier New" panose="02070309020205020404" pitchFamily="49" charset="0"/>
                <a:cs typeface="Courier New" panose="02070309020205020404" pitchFamily="49" charset="0"/>
              </a:rPr>
              <a:t>2</a:t>
            </a:r>
            <a:r>
              <a:rPr lang="en-US" altLang="en-US" sz="2400" b="1" dirty="0">
                <a:solidFill>
                  <a:srgbClr val="000000"/>
                </a:solidFill>
                <a:latin typeface="Arial (Body)"/>
              </a:rPr>
              <a:t>, </a:t>
            </a:r>
            <a:r>
              <a:rPr lang="en-US" altLang="en-US" sz="2400" b="1" dirty="0">
                <a:solidFill>
                  <a:srgbClr val="000000"/>
                </a:solidFill>
                <a:latin typeface="Courier New" panose="02070309020205020404" pitchFamily="49" charset="0"/>
                <a:cs typeface="Courier New" panose="02070309020205020404" pitchFamily="49" charset="0"/>
              </a:rPr>
              <a:t>3</a:t>
            </a:r>
            <a:r>
              <a:rPr lang="en-US" altLang="en-US" sz="2400" b="1" dirty="0">
                <a:solidFill>
                  <a:srgbClr val="000000"/>
                </a:solidFill>
                <a:latin typeface="Arial (Body)"/>
              </a:rPr>
              <a:t>, …</a:t>
            </a:r>
          </a:p>
        </p:txBody>
      </p:sp>
      <p:pic>
        <p:nvPicPr>
          <p:cNvPr id="6" name="Picture 5" descr="A form 1 dialog box has an empty text field.">
            <a:extLst>
              <a:ext uri="{FF2B5EF4-FFF2-40B4-BE49-F238E27FC236}">
                <a16:creationId xmlns:a16="http://schemas.microsoft.com/office/drawing/2014/main" id="{044907B0-5C7B-73BC-7BC3-B5D253641424}"/>
              </a:ext>
            </a:extLst>
          </p:cNvPr>
          <p:cNvPicPr>
            <a:picLocks noChangeAspect="1"/>
          </p:cNvPicPr>
          <p:nvPr/>
        </p:nvPicPr>
        <p:blipFill>
          <a:blip r:embed="rId2"/>
          <a:stretch>
            <a:fillRect/>
          </a:stretch>
        </p:blipFill>
        <p:spPr>
          <a:xfrm>
            <a:off x="6075658" y="1400428"/>
            <a:ext cx="2361905" cy="1352381"/>
          </a:xfrm>
          <a:prstGeom prst="rect">
            <a:avLst/>
          </a:prstGeom>
        </p:spPr>
      </p:pic>
      <p:pic>
        <p:nvPicPr>
          <p:cNvPr id="10" name="Picture 9" descr="The toolbox window lists tools as follows. Picture box, progress bar, radio button, rich text box, text box, tooltip, tree view. The text box tool is selected.">
            <a:extLst>
              <a:ext uri="{FF2B5EF4-FFF2-40B4-BE49-F238E27FC236}">
                <a16:creationId xmlns:a16="http://schemas.microsoft.com/office/drawing/2014/main" id="{A167529F-0BA8-39B6-F1B8-AFB3DF2E3646}"/>
              </a:ext>
            </a:extLst>
          </p:cNvPr>
          <p:cNvPicPr>
            <a:picLocks noChangeAspect="1"/>
          </p:cNvPicPr>
          <p:nvPr/>
        </p:nvPicPr>
        <p:blipFill>
          <a:blip r:embed="rId3"/>
          <a:stretch>
            <a:fillRect/>
          </a:stretch>
        </p:blipFill>
        <p:spPr>
          <a:xfrm>
            <a:off x="6075658" y="2934912"/>
            <a:ext cx="2371708" cy="2394734"/>
          </a:xfrm>
          <a:prstGeom prst="rect">
            <a:avLst/>
          </a:prstGeom>
        </p:spPr>
      </p:pic>
    </p:spTree>
    <p:extLst>
      <p:ext uri="{BB962C8B-B14F-4D97-AF65-F5344CB8AC3E}">
        <p14:creationId xmlns:p14="http://schemas.microsoft.com/office/powerpoint/2010/main" val="2984550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Throwing an Exception</a:t>
            </a:r>
          </a:p>
        </p:txBody>
      </p:sp>
      <p:sp>
        <p:nvSpPr>
          <p:cNvPr id="3" name="Content Placeholder 2"/>
          <p:cNvSpPr>
            <a:spLocks noGrp="1"/>
          </p:cNvSpPr>
          <p:nvPr>
            <p:ph type="body" idx="1"/>
          </p:nvPr>
        </p:nvSpPr>
        <p:spPr>
          <a:xfrm>
            <a:off x="457201" y="1504401"/>
            <a:ext cx="8229599" cy="800189"/>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In the following example, if the user enters nonnumeric data into the </a:t>
            </a:r>
            <a:r>
              <a:rPr lang="en-US" altLang="en-US" sz="2000" dirty="0" err="1">
                <a:solidFill>
                  <a:srgbClr val="000000"/>
                </a:solidFill>
                <a:latin typeface="Courier New" panose="02070309020205020404" pitchFamily="49" charset="0"/>
                <a:ea typeface="+mn-ea"/>
                <a:cs typeface="Courier New" panose="02070309020205020404" pitchFamily="49" charset="0"/>
              </a:rPr>
              <a:t>milesText</a:t>
            </a:r>
            <a:r>
              <a:rPr lang="en-US" altLang="en-US" sz="2000" dirty="0">
                <a:solidFill>
                  <a:srgbClr val="000000"/>
                </a:solidFill>
                <a:latin typeface="Arial (Body)"/>
                <a:ea typeface="+mn-ea"/>
              </a:rPr>
              <a:t> control, an exception is thrown.</a:t>
            </a:r>
          </a:p>
        </p:txBody>
      </p:sp>
      <p:pic>
        <p:nvPicPr>
          <p:cNvPr id="4" name="Picture 3" descr="The code has 28 lines, as follows. Line 1. private void calculate button underscore click left parenthesis object sender comma event args e right parenthesis. Line 2. Left brace. Line 3. Indented. Try. Line 4. Indented. Left brace. Line 5. Indented twice. Double miles semicolon. Line 6. Indented twice. Double gallons semicolon. Line 7. Indented twice. Double m p g semicolon. Line 8. Blank. Line 9. Indented twice. Forward slash forward slash get the miles driven and assign it to. Line 10. Indented twice. Forward slash forward slash the miles variable. Line 11. Indented twice. Miles equals double period parse left parenthesis miles text box period text right parenthesis semicolon. Line 12. Blank. Line 13. Indented twice. Forward slash forward slash get the gallons used and assign it to. Line 14. Indented twice. Forward slash forward slash the gallons variable. Line 15. Indented twice. gallons equals double period parse left parenthesis gallons text box period text right parenthesis semicolon. Line 16. Blank.Line 17. Indented twice. Forward slash forward slash calculate m p g. Line 18. Indented twice. M p g equals miles forward slash gallons semicolon. Line 19. Blank.Line 20. Indented twice. Forward slash forward slash display the m p g in the m p g label control. Line 21. Indented twice. M p g label period text equals m p g period to string left parenthesis right parenthesis semicolon. Line 22. Indented. Left brace. Line 23. Indented. Catch. Line 24. Indented. Left brace. Line 25. Indented twice. Forward slash forward slash display an error message. Line 26. Indented twice. Message box period show left parenthesis double quote invalid data was entered. Double quote right parenthesis semicolon. Line 27. Indented. Right brace. Line 28. Right brace. An arrow labeled if this statement throws an exception points to line 11. Another arrow labeled The program jumps to the catch clause and executes the statements in the catch block points from line 11 to line 23.">
            <a:extLst>
              <a:ext uri="{FF2B5EF4-FFF2-40B4-BE49-F238E27FC236}">
                <a16:creationId xmlns:a16="http://schemas.microsoft.com/office/drawing/2014/main" id="{F66B5C6B-6249-246D-525F-4FD18AE10805}"/>
              </a:ext>
            </a:extLst>
          </p:cNvPr>
          <p:cNvPicPr>
            <a:picLocks noChangeAspect="1"/>
          </p:cNvPicPr>
          <p:nvPr/>
        </p:nvPicPr>
        <p:blipFill>
          <a:blip r:embed="rId2"/>
          <a:stretch>
            <a:fillRect/>
          </a:stretch>
        </p:blipFill>
        <p:spPr>
          <a:xfrm>
            <a:off x="1672046" y="2365710"/>
            <a:ext cx="5799908" cy="3914360"/>
          </a:xfrm>
          <a:prstGeom prst="rect">
            <a:avLst/>
          </a:prstGeom>
        </p:spPr>
      </p:pic>
    </p:spTree>
    <p:extLst>
      <p:ext uri="{BB962C8B-B14F-4D97-AF65-F5344CB8AC3E}">
        <p14:creationId xmlns:p14="http://schemas.microsoft.com/office/powerpoint/2010/main" val="3214122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Displaying an Exception's Default Message</a:t>
            </a:r>
          </a:p>
        </p:txBody>
      </p:sp>
      <p:sp>
        <p:nvSpPr>
          <p:cNvPr id="3" name="Content Placeholder 2"/>
          <p:cNvSpPr>
            <a:spLocks noGrp="1"/>
          </p:cNvSpPr>
          <p:nvPr>
            <p:ph type="body" idx="1"/>
          </p:nvPr>
        </p:nvSpPr>
        <p:spPr>
          <a:xfrm>
            <a:off x="457201" y="1600200"/>
            <a:ext cx="7754982" cy="1608102"/>
          </a:xfrm>
        </p:spPr>
        <p:txBody>
          <a:bodyPr wrap="square" lIns="91425" tIns="91425" rIns="91425" bIns="91425">
            <a:spAutoFit/>
          </a:bodyPr>
          <a:lstStyle/>
          <a:p>
            <a:pPr lvl="0" fontAlgn="base">
              <a:spcAft>
                <a:spcPct val="0"/>
              </a:spcAft>
            </a:pPr>
            <a:r>
              <a:rPr lang="en-US" altLang="en-US" sz="2000" dirty="0">
                <a:latin typeface="+mn-lt"/>
              </a:rPr>
              <a:t>The Exception object's Message property holds the exception's default error message.</a:t>
            </a:r>
          </a:p>
          <a:p>
            <a:pPr lvl="0" fontAlgn="base">
              <a:spcAft>
                <a:spcPct val="0"/>
              </a:spcAft>
            </a:pPr>
            <a:r>
              <a:rPr lang="en-US" altLang="en-US" sz="2000" dirty="0">
                <a:latin typeface="+mn-lt"/>
              </a:rPr>
              <a:t>You</a:t>
            </a:r>
            <a:r>
              <a:rPr lang="en-US" altLang="en-US" sz="2000" dirty="0"/>
              <a:t> </a:t>
            </a:r>
            <a:r>
              <a:rPr lang="en-US" altLang="en-US" sz="2000" dirty="0">
                <a:solidFill>
                  <a:srgbClr val="000000"/>
                </a:solidFill>
                <a:latin typeface="Arial (Body)"/>
                <a:ea typeface="+mn-ea"/>
              </a:rPr>
              <a:t>can use the following format to display the exception’s error message:</a:t>
            </a:r>
          </a:p>
        </p:txBody>
      </p:sp>
      <p:sp>
        <p:nvSpPr>
          <p:cNvPr id="4" name="TextBox 3">
            <a:extLst>
              <a:ext uri="{FF2B5EF4-FFF2-40B4-BE49-F238E27FC236}">
                <a16:creationId xmlns:a16="http://schemas.microsoft.com/office/drawing/2014/main" id="{77AED029-B6E9-B5EF-77B3-E25CA6CA354E}"/>
              </a:ext>
            </a:extLst>
          </p:cNvPr>
          <p:cNvSpPr txBox="1"/>
          <p:nvPr/>
        </p:nvSpPr>
        <p:spPr>
          <a:xfrm>
            <a:off x="2159726" y="3208303"/>
            <a:ext cx="5059680" cy="2862322"/>
          </a:xfrm>
          <a:prstGeom prst="rect">
            <a:avLst/>
          </a:prstGeom>
          <a:noFill/>
        </p:spPr>
        <p:txBody>
          <a:bodyPr wrap="square" rtlCol="0">
            <a:spAutoFit/>
          </a:bodyPr>
          <a:lstStyle/>
          <a:p>
            <a:pPr algn="l"/>
            <a:r>
              <a:rPr lang="en-US" sz="1800" b="0" i="0" u="none" strike="noStrike" baseline="0" dirty="0">
                <a:latin typeface="CourierPSPro-Regular"/>
              </a:rPr>
              <a:t>try</a:t>
            </a:r>
          </a:p>
          <a:p>
            <a:pPr algn="l"/>
            <a:r>
              <a:rPr lang="en-US" sz="1800" b="0" i="0" u="none" strike="noStrike" baseline="0" dirty="0">
                <a:latin typeface="CourierPSPro-Regular"/>
              </a:rPr>
              <a:t>{</a:t>
            </a:r>
          </a:p>
          <a:p>
            <a:pPr algn="l"/>
            <a:r>
              <a:rPr lang="en-US" sz="1800" b="0" i="1" u="none" strike="noStrike" baseline="0" dirty="0">
                <a:latin typeface="CourierPSPro-Italic"/>
              </a:rPr>
              <a:t>    statement</a:t>
            </a:r>
            <a:r>
              <a:rPr lang="en-US" sz="1800" b="0" i="0" u="none" strike="noStrike" baseline="0" dirty="0">
                <a:latin typeface="CourierPSPro-Regular"/>
              </a:rPr>
              <a:t>;</a:t>
            </a:r>
          </a:p>
          <a:p>
            <a:pPr algn="l"/>
            <a:r>
              <a:rPr lang="en-US" sz="1800" b="0" i="1" u="none" strike="noStrike" baseline="0" dirty="0">
                <a:latin typeface="CourierPSPro-Italic"/>
              </a:rPr>
              <a:t>    statement</a:t>
            </a:r>
            <a:r>
              <a:rPr lang="en-US" sz="1800" b="0" i="0" u="none" strike="noStrike" baseline="0" dirty="0">
                <a:latin typeface="CourierPSPro-Regular"/>
              </a:rPr>
              <a:t>;</a:t>
            </a:r>
          </a:p>
          <a:p>
            <a:pPr algn="l"/>
            <a:r>
              <a:rPr lang="en-US" sz="1800" b="0" i="1" u="none" strike="noStrike" baseline="0" dirty="0">
                <a:latin typeface="CourierPSPro-Italic"/>
              </a:rPr>
              <a:t>    etc.</a:t>
            </a:r>
          </a:p>
          <a:p>
            <a:pPr algn="l"/>
            <a:r>
              <a:rPr lang="en-US" sz="1800" b="0" i="0" u="none" strike="noStrike" baseline="0" dirty="0">
                <a:latin typeface="CourierPSPro-Regular"/>
              </a:rPr>
              <a:t>}</a:t>
            </a:r>
          </a:p>
          <a:p>
            <a:pPr algn="l"/>
            <a:r>
              <a:rPr lang="en-US" sz="1800" b="0" i="0" u="none" strike="noStrike" baseline="0" dirty="0">
                <a:latin typeface="CourierPSPro-Regular"/>
              </a:rPr>
              <a:t>catch (Exception ex)</a:t>
            </a:r>
          </a:p>
          <a:p>
            <a:pPr algn="l"/>
            <a:r>
              <a:rPr lang="en-US" sz="1800" b="0" i="0" u="none" strike="noStrike" baseline="0" dirty="0">
                <a:latin typeface="CourierPSPro-Regular"/>
              </a:rPr>
              <a:t>{</a:t>
            </a:r>
          </a:p>
          <a:p>
            <a:pPr algn="l"/>
            <a:r>
              <a:rPr lang="en-US" sz="1800" b="0" i="1" u="none" strike="noStrike" baseline="0" dirty="0">
                <a:latin typeface="CourierPSPro-Italic"/>
              </a:rPr>
              <a:t>    </a:t>
            </a:r>
            <a:r>
              <a:rPr lang="en-US" sz="1800" b="0" u="none" strike="noStrike" baseline="0" dirty="0" err="1">
                <a:latin typeface="CourierPSPro-Italic"/>
              </a:rPr>
              <a:t>MessageBox.Show</a:t>
            </a:r>
            <a:r>
              <a:rPr lang="en-US" sz="1800" b="0" u="none" strike="noStrike" baseline="0" dirty="0">
                <a:latin typeface="CourierPSPro-Italic"/>
              </a:rPr>
              <a:t>(</a:t>
            </a:r>
            <a:r>
              <a:rPr lang="en-US" sz="1800" b="0" u="none" strike="noStrike" baseline="0" dirty="0" err="1">
                <a:latin typeface="CourierPSPro-Italic"/>
              </a:rPr>
              <a:t>ex.Message</a:t>
            </a:r>
            <a:r>
              <a:rPr lang="en-US" sz="1800" b="0" u="none" strike="noStrike" baseline="0" dirty="0">
                <a:latin typeface="CourierPSPro-Italic"/>
              </a:rPr>
              <a:t>);</a:t>
            </a:r>
          </a:p>
          <a:p>
            <a:pPr algn="l"/>
            <a:r>
              <a:rPr lang="en-US" sz="1800" b="0" i="0" u="none" strike="noStrike" baseline="0" dirty="0">
                <a:latin typeface="CourierPSPro-Regular"/>
              </a:rPr>
              <a:t>}</a:t>
            </a:r>
            <a:endParaRPr lang="en-US" dirty="0"/>
          </a:p>
        </p:txBody>
      </p:sp>
    </p:spTree>
    <p:extLst>
      <p:ext uri="{BB962C8B-B14F-4D97-AF65-F5344CB8AC3E}">
        <p14:creationId xmlns:p14="http://schemas.microsoft.com/office/powerpoint/2010/main" val="415702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Tab Order</a:t>
            </a:r>
          </a:p>
        </p:txBody>
      </p:sp>
      <p:sp>
        <p:nvSpPr>
          <p:cNvPr id="3" name="Text Placeholder 2"/>
          <p:cNvSpPr>
            <a:spLocks noGrp="1"/>
          </p:cNvSpPr>
          <p:nvPr>
            <p:ph type="body" idx="1"/>
          </p:nvPr>
        </p:nvSpPr>
        <p:spPr>
          <a:xfrm>
            <a:off x="457200" y="1600200"/>
            <a:ext cx="8229600" cy="4655090"/>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When an application is running, one of the form’s controls always has the focus</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Focus means a control receives the user’s keyboard input</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When a button has the focus, pressing the Enter key can execute the button’s Click event handler</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The order in which controls receive the focus is called the tab order </a:t>
            </a:r>
          </a:p>
          <a:p>
            <a:pPr marL="800100" lvl="1" indent="-342900" fontAlgn="base">
              <a:spcBef>
                <a:spcPct val="20000"/>
              </a:spcBef>
              <a:spcAft>
                <a:spcPct val="0"/>
              </a:spcAft>
              <a:buFont typeface="Arial" panose="020B0604020202020204" pitchFamily="34" charset="0"/>
              <a:buChar char="–"/>
            </a:pPr>
            <a:r>
              <a:rPr lang="en-US" altLang="en-US" sz="2000" dirty="0">
                <a:solidFill>
                  <a:srgbClr val="000000"/>
                </a:solidFill>
                <a:latin typeface="Arial (Body)"/>
              </a:rPr>
              <a:t>When the user presses the tab key to select controls, the program will follow the tab order</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a:solidFill>
                  <a:srgbClr val="000000"/>
                </a:solidFill>
                <a:latin typeface="Arial (Body)"/>
                <a:ea typeface="+mn-ea"/>
              </a:rPr>
              <a:t>TabIndex</a:t>
            </a:r>
            <a:r>
              <a:rPr lang="en-US" altLang="en-US" sz="2000" dirty="0">
                <a:solidFill>
                  <a:srgbClr val="000000"/>
                </a:solidFill>
                <a:latin typeface="Arial (Body)"/>
                <a:ea typeface="+mn-ea"/>
              </a:rPr>
              <a:t> property contains a numeric value indicating the control’s position in the tab order</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The value starts with </a:t>
            </a:r>
            <a:r>
              <a:rPr lang="en-US" altLang="en-US" sz="2000" dirty="0">
                <a:solidFill>
                  <a:srgbClr val="000000"/>
                </a:solidFill>
                <a:latin typeface="Courier New" panose="02070309020205020404" pitchFamily="49" charset="0"/>
                <a:cs typeface="Courier New" panose="02070309020205020404" pitchFamily="49" charset="0"/>
              </a:rPr>
              <a:t>0</a:t>
            </a:r>
            <a:r>
              <a:rPr lang="en-US" altLang="en-US" sz="2000" dirty="0">
                <a:solidFill>
                  <a:srgbClr val="000000"/>
                </a:solidFill>
                <a:latin typeface="Arial (Body)"/>
              </a:rPr>
              <a:t>. The index of first control is </a:t>
            </a:r>
            <a:r>
              <a:rPr lang="en-US" altLang="en-US" sz="2000" dirty="0">
                <a:solidFill>
                  <a:srgbClr val="000000"/>
                </a:solidFill>
                <a:latin typeface="Courier New" panose="02070309020205020404" pitchFamily="49" charset="0"/>
                <a:cs typeface="Courier New" panose="02070309020205020404" pitchFamily="49" charset="0"/>
              </a:rPr>
              <a:t>0</a:t>
            </a:r>
            <a:r>
              <a:rPr lang="en-US" altLang="en-US" sz="2000" dirty="0">
                <a:solidFill>
                  <a:srgbClr val="000000"/>
                </a:solidFill>
                <a:latin typeface="Arial (Body)"/>
              </a:rPr>
              <a:t>, the </a:t>
            </a:r>
            <a:r>
              <a:rPr lang="en-US" altLang="en-US" sz="2000" dirty="0">
                <a:solidFill>
                  <a:srgbClr val="000000"/>
                </a:solidFill>
                <a:latin typeface="Courier New" panose="02070309020205020404" pitchFamily="49" charset="0"/>
                <a:cs typeface="Courier New" panose="02070309020205020404" pitchFamily="49" charset="0"/>
              </a:rPr>
              <a:t>n</a:t>
            </a:r>
            <a:r>
              <a:rPr lang="en-US" altLang="en-US" sz="2000" dirty="0">
                <a:solidFill>
                  <a:srgbClr val="000000"/>
                </a:solidFill>
                <a:latin typeface="Arial (Body)"/>
              </a:rPr>
              <a:t>th control is </a:t>
            </a:r>
            <a:r>
              <a:rPr lang="en-US" altLang="en-US" sz="2000" dirty="0">
                <a:solidFill>
                  <a:srgbClr val="000000"/>
                </a:solidFill>
                <a:latin typeface="Courier New" panose="02070309020205020404" pitchFamily="49" charset="0"/>
                <a:cs typeface="Courier New" panose="02070309020205020404" pitchFamily="49" charset="0"/>
              </a:rPr>
              <a:t>n-1</a:t>
            </a:r>
            <a:r>
              <a:rPr lang="en-US" altLang="en-US" sz="2000" dirty="0">
                <a:solidFill>
                  <a:srgbClr val="000000"/>
                </a:solidFill>
                <a:latin typeface="Arial (Body)"/>
              </a:rPr>
              <a:t>.</a:t>
            </a:r>
          </a:p>
        </p:txBody>
      </p:sp>
    </p:spTree>
    <p:extLst>
      <p:ext uri="{BB962C8B-B14F-4D97-AF65-F5344CB8AC3E}">
        <p14:creationId xmlns:p14="http://schemas.microsoft.com/office/powerpoint/2010/main" val="9665334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Tab Order </a:t>
            </a:r>
            <a:r>
              <a:rPr lang="en-US" altLang="en-US" sz="2000" b="0" dirty="0">
                <a:solidFill>
                  <a:schemeClr val="tx2"/>
                </a:solidFill>
                <a:latin typeface="Times New Roman" panose="02020603050405020304" pitchFamily="18" charset="0"/>
                <a:ea typeface="+mj-ea"/>
                <a:cs typeface="Times New Roman" panose="02020603050405020304" pitchFamily="18" charset="0"/>
              </a:rPr>
              <a:t>(1 of 2)</a:t>
            </a:r>
          </a:p>
        </p:txBody>
      </p:sp>
      <p:sp>
        <p:nvSpPr>
          <p:cNvPr id="3" name="Text Placeholder 2"/>
          <p:cNvSpPr>
            <a:spLocks noGrp="1"/>
          </p:cNvSpPr>
          <p:nvPr>
            <p:ph type="body" idx="1"/>
          </p:nvPr>
        </p:nvSpPr>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To set the tab order of a control, click Tab Order on the View menu. This activates the tab-order selection mode on the form.</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Simply click the controls with the mouse in the order you want.</a:t>
            </a:r>
          </a:p>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Notice that Label controls do not accept input from the keyboard. They cannot receive focus. </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Their TabIndex values are irrelevant</a:t>
            </a:r>
          </a:p>
        </p:txBody>
      </p:sp>
    </p:spTree>
    <p:extLst>
      <p:ext uri="{BB962C8B-B14F-4D97-AF65-F5344CB8AC3E}">
        <p14:creationId xmlns:p14="http://schemas.microsoft.com/office/powerpoint/2010/main" val="93940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cs typeface="Times New Roman" panose="02020603050405020304" pitchFamily="18" charset="0"/>
              </a:rPr>
              <a:t>Tab Order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altLang="en-US" sz="3600" b="0" dirty="0">
              <a:solidFill>
                <a:srgbClr val="333399"/>
              </a:solidFill>
              <a:latin typeface="Arial"/>
              <a:ea typeface="+mj-ea"/>
              <a:cs typeface="Arial"/>
            </a:endParaRP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You can use the </a:t>
            </a:r>
            <a:r>
              <a:rPr lang="en-US" altLang="en-US" sz="2400" dirty="0">
                <a:solidFill>
                  <a:srgbClr val="000000"/>
                </a:solidFill>
                <a:latin typeface="Courier New" panose="02070309020205020404" pitchFamily="49" charset="0"/>
                <a:ea typeface="+mn-ea"/>
                <a:cs typeface="Courier New" panose="02070309020205020404" pitchFamily="49" charset="0"/>
              </a:rPr>
              <a:t>Focus</a:t>
            </a:r>
            <a:r>
              <a:rPr lang="en-US" altLang="en-US" sz="2400" dirty="0">
                <a:solidFill>
                  <a:srgbClr val="000000"/>
                </a:solidFill>
                <a:latin typeface="Arial (Body)"/>
                <a:ea typeface="+mn-ea"/>
              </a:rPr>
              <a:t> method to change the focus using the following syntax:</a:t>
            </a:r>
            <a:endParaRPr lang="en-US" altLang="en-US" sz="2400" dirty="0">
              <a:solidFill>
                <a:srgbClr val="000000"/>
              </a:solidFill>
              <a:latin typeface="Arial (Body)"/>
            </a:endParaRPr>
          </a:p>
        </p:txBody>
      </p:sp>
      <p:sp>
        <p:nvSpPr>
          <p:cNvPr id="4" name="Text Placeholder 3"/>
          <p:cNvSpPr>
            <a:spLocks noGrp="1"/>
          </p:cNvSpPr>
          <p:nvPr>
            <p:ph type="body" idx="2"/>
          </p:nvPr>
        </p:nvSpPr>
        <p:spPr>
          <a:xfrm>
            <a:off x="457200" y="3431182"/>
            <a:ext cx="8229600" cy="870857"/>
          </a:xfrm>
        </p:spPr>
        <p:txBody>
          <a:bodyPr/>
          <a:lstStyle/>
          <a:p>
            <a:pPr lvl="0" fontAlgn="base">
              <a:spcAft>
                <a:spcPct val="0"/>
              </a:spcAft>
              <a:buFont typeface="Arial" panose="020B0604020202020204" pitchFamily="34" charset="0"/>
              <a:buChar char="•"/>
            </a:pPr>
            <a:r>
              <a:rPr lang="en-US" altLang="en-US" sz="2400" dirty="0">
                <a:solidFill>
                  <a:srgbClr val="000000"/>
                </a:solidFill>
                <a:latin typeface="Arial (Body)"/>
              </a:rPr>
              <a:t>The following changes the focus to </a:t>
            </a:r>
            <a:r>
              <a:rPr lang="en-US" altLang="en-US" sz="2400" dirty="0">
                <a:solidFill>
                  <a:srgbClr val="000000"/>
                </a:solidFill>
                <a:latin typeface="Courier New" panose="02070309020205020404" pitchFamily="49" charset="0"/>
                <a:cs typeface="Courier New" panose="02070309020205020404" pitchFamily="49" charset="0"/>
              </a:rPr>
              <a:t>nameTextBox</a:t>
            </a:r>
            <a:r>
              <a:rPr lang="en-US" altLang="en-US" sz="2400" dirty="0">
                <a:solidFill>
                  <a:srgbClr val="000000"/>
                </a:solidFill>
                <a:latin typeface="Arial (Body)"/>
              </a:rPr>
              <a:t> when the user clicks the Clear button:</a:t>
            </a:r>
          </a:p>
        </p:txBody>
      </p:sp>
      <p:sp>
        <p:nvSpPr>
          <p:cNvPr id="7" name="TextBox 6">
            <a:extLst>
              <a:ext uri="{FF2B5EF4-FFF2-40B4-BE49-F238E27FC236}">
                <a16:creationId xmlns:a16="http://schemas.microsoft.com/office/drawing/2014/main" id="{EC0FBB8C-B82D-6CA6-F616-074223A2A312}"/>
              </a:ext>
            </a:extLst>
          </p:cNvPr>
          <p:cNvSpPr txBox="1"/>
          <p:nvPr/>
        </p:nvSpPr>
        <p:spPr>
          <a:xfrm>
            <a:off x="627380" y="4460785"/>
            <a:ext cx="8150860"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clearButton_Click</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nameTextBox.Focus</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
        <p:nvSpPr>
          <p:cNvPr id="8" name="TextBox 7">
            <a:extLst>
              <a:ext uri="{FF2B5EF4-FFF2-40B4-BE49-F238E27FC236}">
                <a16:creationId xmlns:a16="http://schemas.microsoft.com/office/drawing/2014/main" id="{6036FB82-54E2-A8BF-8497-097926AA49F9}"/>
              </a:ext>
            </a:extLst>
          </p:cNvPr>
          <p:cNvSpPr txBox="1"/>
          <p:nvPr/>
        </p:nvSpPr>
        <p:spPr>
          <a:xfrm>
            <a:off x="862149" y="2620066"/>
            <a:ext cx="3709851" cy="400110"/>
          </a:xfrm>
          <a:prstGeom prst="rect">
            <a:avLst/>
          </a:prstGeom>
          <a:noFill/>
        </p:spPr>
        <p:txBody>
          <a:bodyPr wrap="square" rtlCol="0">
            <a:spAutoFit/>
          </a:bodyPr>
          <a:lstStyle/>
          <a:p>
            <a:r>
              <a:rPr lang="en-US" sz="2000" i="1" dirty="0" err="1">
                <a:solidFill>
                  <a:srgbClr val="000000"/>
                </a:solidFill>
                <a:latin typeface="Cascadia Mono" panose="020B0609020000020004" pitchFamily="49" charset="0"/>
              </a:rPr>
              <a:t>ControlName</a:t>
            </a:r>
            <a:r>
              <a:rPr lang="en-US" sz="2000" dirty="0" err="1">
                <a:solidFill>
                  <a:srgbClr val="000000"/>
                </a:solidFill>
                <a:latin typeface="Cascadia Mono" panose="020B0609020000020004" pitchFamily="49" charset="0"/>
              </a:rPr>
              <a:t>.Focus</a:t>
            </a:r>
            <a:r>
              <a:rPr lang="en-US" sz="20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4173290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Assign Keyboard Access Key to Buttons</a:t>
            </a:r>
          </a:p>
        </p:txBody>
      </p:sp>
      <p:sp>
        <p:nvSpPr>
          <p:cNvPr id="3" name="Content Placeholder 2"/>
          <p:cNvSpPr>
            <a:spLocks noGrp="1"/>
          </p:cNvSpPr>
          <p:nvPr>
            <p:ph type="body" idx="1"/>
          </p:nvPr>
        </p:nvSpPr>
        <p:spPr>
          <a:xfrm>
            <a:off x="457200" y="1600200"/>
            <a:ext cx="8229600" cy="1854323"/>
          </a:xfrm>
        </p:spPr>
        <p:txBody>
          <a:bodyPr wrap="square" lIns="91425" tIns="91425" rIns="91425" bIns="91425">
            <a:spAutoFit/>
          </a:bodyPr>
          <a:lstStyle/>
          <a:p>
            <a:pPr marL="255600" lvl="0" indent="-255600" fontAlgn="base">
              <a:spcAft>
                <a:spcPct val="0"/>
              </a:spcAft>
              <a:buFont typeface="Arial" panose="020B0604020202020204" pitchFamily="34" charset="0"/>
              <a:buChar char="•"/>
            </a:pPr>
            <a:r>
              <a:rPr lang="en-US" altLang="en-US" sz="2400" dirty="0">
                <a:solidFill>
                  <a:srgbClr val="000000"/>
                </a:solidFill>
                <a:latin typeface="Arial (Body)"/>
                <a:ea typeface="+mn-ea"/>
              </a:rPr>
              <a:t>An access key (or mnemonic) is a key that is pressed in combination with the Alt key to quickly access a control</a:t>
            </a:r>
          </a:p>
          <a:p>
            <a:pPr marL="255600" lvl="0" indent="-255600" fontAlgn="base">
              <a:spcAft>
                <a:spcPct val="0"/>
              </a:spcAft>
              <a:buFont typeface="Arial" panose="020B0604020202020204" pitchFamily="34" charset="0"/>
              <a:buChar char="•"/>
            </a:pPr>
            <a:r>
              <a:rPr lang="en-US" altLang="en-US" sz="2400" dirty="0">
                <a:solidFill>
                  <a:srgbClr val="000000"/>
                </a:solidFill>
                <a:latin typeface="Arial (Body)"/>
                <a:ea typeface="+mn-ea"/>
              </a:rPr>
              <a:t>You can assign an access key to a button’s Text property by adding an ampersand (</a:t>
            </a:r>
            <a:r>
              <a:rPr lang="en-US" altLang="en-US" sz="2400" dirty="0">
                <a:solidFill>
                  <a:srgbClr val="000000"/>
                </a:solidFill>
                <a:latin typeface="Courier New" panose="02070309020205020404" pitchFamily="49" charset="0"/>
                <a:ea typeface="+mn-ea"/>
                <a:cs typeface="Courier New" panose="02070309020205020404" pitchFamily="49" charset="0"/>
              </a:rPr>
              <a:t>&amp;</a:t>
            </a:r>
            <a:r>
              <a:rPr lang="en-US" altLang="en-US" sz="2400" dirty="0">
                <a:solidFill>
                  <a:srgbClr val="000000"/>
                </a:solidFill>
                <a:latin typeface="Arial (Body)"/>
                <a:ea typeface="+mn-ea"/>
              </a:rPr>
              <a:t>) before a letter </a:t>
            </a:r>
            <a:endParaRPr lang="en-US" altLang="en-US" sz="2400" dirty="0">
              <a:solidFill>
                <a:srgbClr val="000000"/>
              </a:solidFill>
              <a:latin typeface="Arial (Body)"/>
            </a:endParaRPr>
          </a:p>
        </p:txBody>
      </p:sp>
      <p:pic>
        <p:nvPicPr>
          <p:cNvPr id="5" name="Picture 4" descr="A line of code, as follows. e ampersand x i 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64" y="3512323"/>
            <a:ext cx="582044" cy="152667"/>
          </a:xfrm>
          <a:prstGeom prst="rect">
            <a:avLst/>
          </a:prstGeom>
        </p:spPr>
      </p:pic>
      <p:sp>
        <p:nvSpPr>
          <p:cNvPr id="4" name="Text Placeholder 3"/>
          <p:cNvSpPr>
            <a:spLocks noGrp="1"/>
          </p:cNvSpPr>
          <p:nvPr>
            <p:ph type="body" idx="2"/>
          </p:nvPr>
        </p:nvSpPr>
        <p:spPr>
          <a:xfrm>
            <a:off x="457200" y="3701142"/>
            <a:ext cx="8229600" cy="1171110"/>
          </a:xfrm>
        </p:spPr>
        <p:txBody>
          <a:bodyPr/>
          <a:lstStyle/>
          <a:p>
            <a:pPr marL="255600" lvl="0" indent="-255600" fontAlgn="base">
              <a:spcAft>
                <a:spcPct val="0"/>
              </a:spcAft>
              <a:buFont typeface="Arial" panose="020B0604020202020204" pitchFamily="34" charset="0"/>
              <a:buChar char="•"/>
            </a:pPr>
            <a:r>
              <a:rPr lang="en-US" altLang="en-US" sz="2400" dirty="0">
                <a:solidFill>
                  <a:srgbClr val="000000"/>
                </a:solidFill>
                <a:latin typeface="Arial (Body)"/>
              </a:rPr>
              <a:t>The user can use the keystrokes Alt + X or Alt + x.</a:t>
            </a:r>
          </a:p>
          <a:p>
            <a:pPr marL="741600" lvl="1" indent="-284400" fontAlgn="base">
              <a:spcAft>
                <a:spcPct val="0"/>
              </a:spcAft>
              <a:buFont typeface="Arial" panose="020B0604020202020204" pitchFamily="34" charset="0"/>
              <a:buChar char="–"/>
            </a:pPr>
            <a:r>
              <a:rPr lang="en-US" altLang="en-US" sz="2400" dirty="0">
                <a:solidFill>
                  <a:srgbClr val="000000"/>
                </a:solidFill>
                <a:latin typeface="Arial (Body)"/>
              </a:rPr>
              <a:t>An access key does not distinguish between uppercase and lowercase</a:t>
            </a:r>
          </a:p>
        </p:txBody>
      </p:sp>
      <p:pic>
        <p:nvPicPr>
          <p:cNvPr id="8" name="Picture 7" descr="In the properties window for the object, exit button, the value for the text property reads as follows. E ampersand x i t.">
            <a:extLst>
              <a:ext uri="{FF2B5EF4-FFF2-40B4-BE49-F238E27FC236}">
                <a16:creationId xmlns:a16="http://schemas.microsoft.com/office/drawing/2014/main" id="{FA919F52-6262-8170-E577-FAE0D4898189}"/>
              </a:ext>
            </a:extLst>
          </p:cNvPr>
          <p:cNvPicPr>
            <a:picLocks noChangeAspect="1"/>
          </p:cNvPicPr>
          <p:nvPr/>
        </p:nvPicPr>
        <p:blipFill>
          <a:blip r:embed="rId3"/>
          <a:stretch>
            <a:fillRect/>
          </a:stretch>
        </p:blipFill>
        <p:spPr>
          <a:xfrm>
            <a:off x="5379603" y="4866312"/>
            <a:ext cx="2495238" cy="1428571"/>
          </a:xfrm>
          <a:prstGeom prst="rect">
            <a:avLst/>
          </a:prstGeom>
        </p:spPr>
      </p:pic>
    </p:spTree>
    <p:extLst>
      <p:ext uri="{BB962C8B-B14F-4D97-AF65-F5344CB8AC3E}">
        <p14:creationId xmlns:p14="http://schemas.microsoft.com/office/powerpoint/2010/main" val="2439286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Setting Colors</a:t>
            </a:r>
          </a:p>
        </p:txBody>
      </p:sp>
      <p:sp>
        <p:nvSpPr>
          <p:cNvPr id="3" name="Content Placeholder 2"/>
          <p:cNvSpPr>
            <a:spLocks noGrp="1"/>
          </p:cNvSpPr>
          <p:nvPr>
            <p:ph type="body" idx="1"/>
          </p:nvPr>
        </p:nvSpPr>
        <p:spPr>
          <a:xfrm>
            <a:off x="457200" y="1312818"/>
            <a:ext cx="7874000" cy="4324230"/>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Forms and most controls have a BackColor property</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Controls that can display Text also have a ForeColor property</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These color-related properties support a drop-down list of colors</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The list has tree tabs: </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Custom: display a color palette</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Web: list colors displayed with consistency in Web browsers</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System: list colors defined in current Windows</a:t>
            </a:r>
          </a:p>
          <a:p>
            <a:pPr lvl="0" fontAlgn="base">
              <a:spcAft>
                <a:spcPct val="0"/>
              </a:spcAft>
              <a:buFont typeface="Arial" panose="020B0604020202020204" pitchFamily="34" charset="0"/>
              <a:buChar char="•"/>
            </a:pPr>
            <a:r>
              <a:rPr lang="en-US" altLang="en-US" sz="2000" dirty="0">
                <a:solidFill>
                  <a:srgbClr val="000000"/>
                </a:solidFill>
                <a:latin typeface="Arial (Body)"/>
                <a:ea typeface="+mn-ea"/>
              </a:rPr>
              <a:t>You can set colors in color</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The .NET Framework provides numerous</a:t>
            </a:r>
            <a:br>
              <a:rPr lang="en-US" altLang="en-US" sz="2000" dirty="0">
                <a:solidFill>
                  <a:srgbClr val="000000"/>
                </a:solidFill>
                <a:latin typeface="Arial (Body)"/>
              </a:rPr>
            </a:br>
            <a:r>
              <a:rPr lang="en-US" altLang="en-US" sz="2000" dirty="0">
                <a:solidFill>
                  <a:srgbClr val="000000"/>
                </a:solidFill>
                <a:latin typeface="Arial (Body)"/>
              </a:rPr>
              <a:t>values that represent colors</a:t>
            </a:r>
            <a:endParaRPr lang="en-US" altLang="en-US" sz="2000" dirty="0">
              <a:solidFill>
                <a:srgbClr val="000000"/>
              </a:solidFill>
              <a:latin typeface="Arial (Body)"/>
              <a:ea typeface="+mn-ea"/>
            </a:endParaRPr>
          </a:p>
        </p:txBody>
      </p:sp>
      <p:pic>
        <p:nvPicPr>
          <p:cNvPr id="6" name="Picture 2" descr="A properties window has three tabs, custom, web, and system. The system tab is selected, with colors listed for every property, including active border, active caption, app workspace, button face, button shadow, and contro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5728" y="4072128"/>
            <a:ext cx="2041072" cy="2242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FC1B81EA-BEB7-B003-91D6-6228E9944AE4}"/>
              </a:ext>
            </a:extLst>
          </p:cNvPr>
          <p:cNvSpPr txBox="1"/>
          <p:nvPr/>
        </p:nvSpPr>
        <p:spPr>
          <a:xfrm>
            <a:off x="632098" y="5637048"/>
            <a:ext cx="5251268" cy="646331"/>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messageLabel.BackColor</a:t>
            </a:r>
            <a:r>
              <a:rPr lang="en-US" sz="1800" dirty="0">
                <a:solidFill>
                  <a:srgbClr val="000000"/>
                </a:solidFill>
                <a:latin typeface="Cascadia Mono" panose="020B0609020000020004" pitchFamily="49" charset="0"/>
              </a:rPr>
              <a:t> = </a:t>
            </a:r>
            <a:r>
              <a:rPr lang="en-US" sz="1800" dirty="0" err="1">
                <a:solidFill>
                  <a:srgbClr val="00B0F0"/>
                </a:solidFill>
                <a:latin typeface="Cascadia Mono" panose="020B0609020000020004" pitchFamily="49" charset="0"/>
              </a:rPr>
              <a:t>Color</a:t>
            </a:r>
            <a:r>
              <a:rPr lang="en-US" sz="1800" dirty="0" err="1">
                <a:solidFill>
                  <a:srgbClr val="000000"/>
                </a:solidFill>
                <a:latin typeface="Cascadia Mono" panose="020B0609020000020004" pitchFamily="49" charset="0"/>
              </a:rPr>
              <a:t>.Black</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messageLabel.ForeColor</a:t>
            </a:r>
            <a:r>
              <a:rPr lang="en-US" sz="1800" dirty="0">
                <a:solidFill>
                  <a:srgbClr val="000000"/>
                </a:solidFill>
                <a:latin typeface="Cascadia Mono" panose="020B0609020000020004" pitchFamily="49" charset="0"/>
              </a:rPr>
              <a:t> = </a:t>
            </a:r>
            <a:r>
              <a:rPr lang="en-US" sz="1800" dirty="0" err="1">
                <a:solidFill>
                  <a:srgbClr val="00B0F0"/>
                </a:solidFill>
                <a:latin typeface="Cascadia Mono" panose="020B0609020000020004" pitchFamily="49" charset="0"/>
              </a:rPr>
              <a:t>Color</a:t>
            </a:r>
            <a:r>
              <a:rPr lang="en-US" sz="1800" dirty="0" err="1">
                <a:solidFill>
                  <a:srgbClr val="000000"/>
                </a:solidFill>
                <a:latin typeface="Cascadia Mono" panose="020B0609020000020004" pitchFamily="49" charset="0"/>
              </a:rPr>
              <a:t>.Yellow</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9553190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Background Images for Forms</a:t>
            </a:r>
          </a:p>
        </p:txBody>
      </p:sp>
      <p:sp>
        <p:nvSpPr>
          <p:cNvPr id="3" name="Content Placeholder 2"/>
          <p:cNvSpPr>
            <a:spLocks noGrp="1"/>
          </p:cNvSpPr>
          <p:nvPr>
            <p:ph idx="1"/>
          </p:nvPr>
        </p:nvSpPr>
        <p:spPr>
          <a:xfrm>
            <a:off x="457200" y="1600200"/>
            <a:ext cx="8229600" cy="3113130"/>
          </a:xfrm>
        </p:spPr>
        <p:txBody>
          <a:bodyPr wrap="square" lIns="91425" tIns="91425" rIns="91425" bIns="91425">
            <a:spAutoFit/>
          </a:bodyPr>
          <a:lstStyle/>
          <a:p>
            <a:pPr marL="255600" lvl="0" indent="-255600" fontAlgn="base">
              <a:spcAft>
                <a:spcPct val="0"/>
              </a:spcAft>
              <a:buClr>
                <a:schemeClr val="tx2"/>
              </a:buClr>
              <a:buFontTx/>
              <a:buChar char="•"/>
            </a:pPr>
            <a:r>
              <a:rPr lang="en-US" altLang="en-US" sz="2400" dirty="0">
                <a:solidFill>
                  <a:srgbClr val="000000"/>
                </a:solidFill>
                <a:latin typeface="Arial (Body)"/>
                <a:ea typeface="+mn-ea"/>
              </a:rPr>
              <a:t>A Form has a property named BackgroundImage that is similar to the Image property of a PictureBox.</a:t>
            </a:r>
          </a:p>
          <a:p>
            <a:pPr marL="741600" lvl="1" indent="-284400" fontAlgn="base">
              <a:spcAft>
                <a:spcPct val="0"/>
              </a:spcAft>
              <a:buClr>
                <a:schemeClr val="tx2"/>
              </a:buClr>
            </a:pPr>
            <a:r>
              <a:rPr lang="en-US" altLang="en-US" sz="2400" dirty="0">
                <a:solidFill>
                  <a:srgbClr val="000000"/>
                </a:solidFill>
                <a:latin typeface="Arial (Body)"/>
              </a:rPr>
              <a:t>Simply import an image to the </a:t>
            </a:r>
            <a:r>
              <a:rPr lang="en-US" altLang="en-US" sz="2400" b="1" dirty="0">
                <a:solidFill>
                  <a:srgbClr val="000000"/>
                </a:solidFill>
                <a:latin typeface="Arial (Body)"/>
              </a:rPr>
              <a:t>Select Resource </a:t>
            </a:r>
            <a:r>
              <a:rPr lang="en-US" altLang="en-US" sz="2400" dirty="0">
                <a:solidFill>
                  <a:srgbClr val="000000"/>
                </a:solidFill>
                <a:latin typeface="Arial (Body)"/>
              </a:rPr>
              <a:t>window</a:t>
            </a:r>
          </a:p>
          <a:p>
            <a:pPr marL="255600" lvl="0" indent="-255600" fontAlgn="base">
              <a:spcAft>
                <a:spcPct val="0"/>
              </a:spcAft>
              <a:buClr>
                <a:schemeClr val="tx2"/>
              </a:buClr>
              <a:buFontTx/>
              <a:buChar char="•"/>
            </a:pPr>
            <a:r>
              <a:rPr lang="en-US" altLang="en-US" sz="2400" dirty="0">
                <a:solidFill>
                  <a:srgbClr val="000000"/>
                </a:solidFill>
                <a:latin typeface="Arial (Body)"/>
                <a:ea typeface="+mn-ea"/>
              </a:rPr>
              <a:t>A Form also has a BackgroundImageLayout property that is similar to the SizeMode property of a PictureBox.</a:t>
            </a:r>
          </a:p>
          <a:p>
            <a:pPr marL="741600" lvl="1" indent="-284400" fontAlgn="base">
              <a:spcAft>
                <a:spcPct val="0"/>
              </a:spcAft>
              <a:buClr>
                <a:schemeClr val="tx2"/>
              </a:buClr>
            </a:pPr>
            <a:r>
              <a:rPr lang="en-US" altLang="en-US" sz="2400" dirty="0">
                <a:solidFill>
                  <a:srgbClr val="000000"/>
                </a:solidFill>
                <a:latin typeface="Arial (Body)"/>
              </a:rPr>
              <a:t>Choose from one of the following options</a:t>
            </a:r>
          </a:p>
        </p:txBody>
      </p:sp>
    </p:spTree>
    <p:extLst>
      <p:ext uri="{BB962C8B-B14F-4D97-AF65-F5344CB8AC3E}">
        <p14:creationId xmlns:p14="http://schemas.microsoft.com/office/powerpoint/2010/main" val="1554732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Background Images for Forms</a:t>
            </a:r>
          </a:p>
        </p:txBody>
      </p:sp>
      <p:pic>
        <p:nvPicPr>
          <p:cNvPr id="7" name="Picture 6" descr="An image of a cat in 5 configurations. In the first configuration, Background image layout set to none, the image is in the upper left corner of the form 1 dialog box. The second configuration, Background image layout set to tile, duplicates the image four times to fill the dialog box. In the third configuration, Background image layout set to center, the image is centered in the dialog box. The fourth configuration, Background image layout set to stretch, has the image enlarged and stretched to fill the dialog box. In the fifth configuration, Background image layout set to zoom, the image is enlarged but not stretched, so that the top and bottom sides of the image reach the top and bottom sides of the dialog box, while the left and right sides of the image don’t reach the sides of the dialog box.">
            <a:extLst>
              <a:ext uri="{FF2B5EF4-FFF2-40B4-BE49-F238E27FC236}">
                <a16:creationId xmlns:a16="http://schemas.microsoft.com/office/drawing/2014/main" id="{32469C85-6077-954C-A3CD-DBA90B72C37C}"/>
              </a:ext>
            </a:extLst>
          </p:cNvPr>
          <p:cNvPicPr>
            <a:picLocks noChangeAspect="1"/>
          </p:cNvPicPr>
          <p:nvPr/>
        </p:nvPicPr>
        <p:blipFill>
          <a:blip r:embed="rId2"/>
          <a:stretch>
            <a:fillRect/>
          </a:stretch>
        </p:blipFill>
        <p:spPr>
          <a:xfrm>
            <a:off x="1516162" y="1312650"/>
            <a:ext cx="6321552" cy="4814072"/>
          </a:xfrm>
          <a:prstGeom prst="rect">
            <a:avLst/>
          </a:prstGeom>
        </p:spPr>
      </p:pic>
    </p:spTree>
    <p:extLst>
      <p:ext uri="{BB962C8B-B14F-4D97-AF65-F5344CB8AC3E}">
        <p14:creationId xmlns:p14="http://schemas.microsoft.com/office/powerpoint/2010/main" val="982717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GroupBoxes v</a:t>
            </a:r>
            <a:r>
              <a:rPr lang="en-US" altLang="en-US" sz="100" dirty="0">
                <a:solidFill>
                  <a:schemeClr val="bg1"/>
                </a:solidFill>
                <a:latin typeface="Times New Roman" panose="02020603050405020304" pitchFamily="18" charset="0"/>
                <a:ea typeface="+mj-ea"/>
                <a:cs typeface="Times New Roman" panose="02020603050405020304" pitchFamily="18" charset="0"/>
              </a:rPr>
              <a:t>ersu</a:t>
            </a:r>
            <a:r>
              <a:rPr lang="en-US" altLang="en-US" dirty="0">
                <a:solidFill>
                  <a:schemeClr val="tx2"/>
                </a:solidFill>
                <a:latin typeface="Times New Roman" panose="02020603050405020304" pitchFamily="18" charset="0"/>
                <a:ea typeface="+mj-ea"/>
                <a:cs typeface="Times New Roman" panose="02020603050405020304" pitchFamily="18" charset="0"/>
              </a:rPr>
              <a:t>s Panels</a:t>
            </a:r>
          </a:p>
        </p:txBody>
      </p:sp>
      <p:sp>
        <p:nvSpPr>
          <p:cNvPr id="3" name="Content Placeholder 2"/>
          <p:cNvSpPr>
            <a:spLocks noGrp="1"/>
          </p:cNvSpPr>
          <p:nvPr>
            <p:ph idx="1"/>
          </p:nvPr>
        </p:nvSpPr>
        <p:spPr>
          <a:xfrm>
            <a:off x="457200" y="1345307"/>
            <a:ext cx="8229600" cy="3462456"/>
          </a:xfrm>
        </p:spPr>
        <p:txBody>
          <a:bodyPr wrap="square" lIns="91425" tIns="91425" rIns="91425" bIns="91425">
            <a:spAutoFit/>
          </a:bodyPr>
          <a:lstStyle/>
          <a:p>
            <a:pPr marL="255600"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A GroupBox control is a container with a thin border and an optional title that can hold other controls</a:t>
            </a:r>
          </a:p>
          <a:p>
            <a:pPr marL="255600"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A Panel control is also a container that can hold other controls</a:t>
            </a:r>
          </a:p>
          <a:p>
            <a:pPr marL="255600"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There are several primary differences between a Panel and GroupBox:</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 panel cannot display a title and does not have a Text property, but a GroupBox supports these two properties.</a:t>
            </a:r>
          </a:p>
          <a:p>
            <a:pPr marL="741600" lvl="1" indent="-284400" fontAlgn="base">
              <a:spcAft>
                <a:spcPct val="0"/>
              </a:spcAft>
              <a:buFont typeface="Arial" panose="020B0604020202020204" pitchFamily="34" charset="0"/>
              <a:buChar char="–"/>
            </a:pPr>
            <a:r>
              <a:rPr lang="en-US" altLang="en-US" sz="2000" dirty="0">
                <a:solidFill>
                  <a:srgbClr val="000000"/>
                </a:solidFill>
                <a:latin typeface="Arial (Body)"/>
              </a:rPr>
              <a:t>A panel’s border can be specified by its BorderStyle property, while the GroupBox cannot be</a:t>
            </a:r>
          </a:p>
        </p:txBody>
      </p:sp>
      <p:pic>
        <p:nvPicPr>
          <p:cNvPr id="5" name="Picture 4" descr="A group box example dialog box has two text fields grouped into one group box. The group box is titled, contact data. The fields are labeled name and email.">
            <a:extLst>
              <a:ext uri="{FF2B5EF4-FFF2-40B4-BE49-F238E27FC236}">
                <a16:creationId xmlns:a16="http://schemas.microsoft.com/office/drawing/2014/main" id="{7BCD229E-66E3-9F6A-2DFC-109DDC07AB70}"/>
              </a:ext>
            </a:extLst>
          </p:cNvPr>
          <p:cNvPicPr>
            <a:picLocks noChangeAspect="1"/>
          </p:cNvPicPr>
          <p:nvPr/>
        </p:nvPicPr>
        <p:blipFill>
          <a:blip r:embed="rId2"/>
          <a:stretch>
            <a:fillRect/>
          </a:stretch>
        </p:blipFill>
        <p:spPr>
          <a:xfrm>
            <a:off x="1584853" y="4807763"/>
            <a:ext cx="2647619" cy="1561905"/>
          </a:xfrm>
          <a:prstGeom prst="rect">
            <a:avLst/>
          </a:prstGeom>
        </p:spPr>
      </p:pic>
      <p:pic>
        <p:nvPicPr>
          <p:cNvPr id="8" name="Picture 7" descr="A panel example dialog box has two text fields grouped into one panel. The panel is titled, contact data. The fields are labeled name and email.">
            <a:extLst>
              <a:ext uri="{FF2B5EF4-FFF2-40B4-BE49-F238E27FC236}">
                <a16:creationId xmlns:a16="http://schemas.microsoft.com/office/drawing/2014/main" id="{C488EF27-7CFC-987B-9061-21F57FD1CB32}"/>
              </a:ext>
            </a:extLst>
          </p:cNvPr>
          <p:cNvPicPr>
            <a:picLocks noChangeAspect="1"/>
          </p:cNvPicPr>
          <p:nvPr/>
        </p:nvPicPr>
        <p:blipFill>
          <a:blip r:embed="rId3"/>
          <a:stretch>
            <a:fillRect/>
          </a:stretch>
        </p:blipFill>
        <p:spPr>
          <a:xfrm>
            <a:off x="4911528" y="4807763"/>
            <a:ext cx="2647619" cy="1561905"/>
          </a:xfrm>
          <a:prstGeom prst="rect">
            <a:avLst/>
          </a:prstGeom>
        </p:spPr>
      </p:pic>
    </p:spTree>
    <p:extLst>
      <p:ext uri="{BB962C8B-B14F-4D97-AF65-F5344CB8AC3E}">
        <p14:creationId xmlns:p14="http://schemas.microsoft.com/office/powerpoint/2010/main" val="3263547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The Text Property</a:t>
            </a:r>
          </a:p>
        </p:txBody>
      </p:sp>
      <p:sp>
        <p:nvSpPr>
          <p:cNvPr id="3" name="Text Placeholder 2"/>
          <p:cNvSpPr>
            <a:spLocks noGrp="1"/>
          </p:cNvSpPr>
          <p:nvPr>
            <p:ph type="body" idx="1"/>
          </p:nvPr>
        </p:nvSpPr>
        <p:spPr>
          <a:xfrm>
            <a:off x="457200" y="1600200"/>
            <a:ext cx="8229600" cy="1115660"/>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A </a:t>
            </a:r>
            <a:r>
              <a:rPr lang="en-US" altLang="en-US" sz="2400" dirty="0" err="1">
                <a:solidFill>
                  <a:srgbClr val="000000"/>
                </a:solidFill>
                <a:latin typeface="Arial (Body)"/>
                <a:ea typeface="+mn-ea"/>
              </a:rPr>
              <a:t>TextBox</a:t>
            </a:r>
            <a:r>
              <a:rPr lang="en-US" altLang="en-US" sz="2400" dirty="0">
                <a:solidFill>
                  <a:srgbClr val="000000"/>
                </a:solidFill>
                <a:latin typeface="Arial (Body)"/>
                <a:ea typeface="+mn-ea"/>
              </a:rPr>
              <a:t> control’s </a:t>
            </a:r>
            <a:r>
              <a:rPr lang="en-US" altLang="en-US" sz="2400" b="1" dirty="0">
                <a:solidFill>
                  <a:srgbClr val="000000"/>
                </a:solidFill>
                <a:latin typeface="Arial (Body)"/>
                <a:ea typeface="+mn-ea"/>
              </a:rPr>
              <a:t>Text</a:t>
            </a:r>
            <a:r>
              <a:rPr lang="en-US" altLang="en-US" sz="2400" dirty="0">
                <a:solidFill>
                  <a:srgbClr val="000000"/>
                </a:solidFill>
                <a:latin typeface="Arial (Body)"/>
                <a:ea typeface="+mn-ea"/>
              </a:rPr>
              <a:t> property stores the user inputs</a:t>
            </a:r>
          </a:p>
          <a:p>
            <a:pPr lvl="0" fontAlgn="base">
              <a:spcAft>
                <a:spcPct val="0"/>
              </a:spcAft>
              <a:buFont typeface="Arial" panose="020B0604020202020204" pitchFamily="34" charset="0"/>
              <a:buChar char="•"/>
            </a:pPr>
            <a:r>
              <a:rPr lang="en-US" altLang="en-US" sz="2400" b="1" dirty="0">
                <a:solidFill>
                  <a:srgbClr val="000000"/>
                </a:solidFill>
                <a:latin typeface="Arial (Body)"/>
                <a:ea typeface="+mn-ea"/>
              </a:rPr>
              <a:t>Text</a:t>
            </a:r>
            <a:r>
              <a:rPr lang="en-US" altLang="en-US" sz="2400" dirty="0">
                <a:solidFill>
                  <a:srgbClr val="000000"/>
                </a:solidFill>
                <a:latin typeface="Arial (Body)"/>
                <a:ea typeface="+mn-ea"/>
              </a:rPr>
              <a:t> property accepts only string values, e.g.</a:t>
            </a:r>
          </a:p>
        </p:txBody>
      </p:sp>
      <p:pic>
        <p:nvPicPr>
          <p:cNvPr id="9" name="Picture 8" descr="A line of code. Text box 1 period text equals double quote hello double quote semi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7359" y="2913356"/>
            <a:ext cx="4089282" cy="273320"/>
          </a:xfrm>
          <a:prstGeom prst="rect">
            <a:avLst/>
          </a:prstGeom>
        </p:spPr>
      </p:pic>
      <p:sp>
        <p:nvSpPr>
          <p:cNvPr id="5" name="Text Placeholder 4"/>
          <p:cNvSpPr>
            <a:spLocks noGrp="1"/>
          </p:cNvSpPr>
          <p:nvPr>
            <p:ph type="body" idx="2"/>
          </p:nvPr>
        </p:nvSpPr>
        <p:spPr>
          <a:xfrm>
            <a:off x="457200" y="3599543"/>
            <a:ext cx="8229600" cy="914400"/>
          </a:xfrm>
        </p:spPr>
        <p:txBody>
          <a:bodyPr/>
          <a:lstStyle/>
          <a:p>
            <a:pPr lvl="0"/>
            <a:r>
              <a:rPr lang="en-US" altLang="en-US" sz="2400" dirty="0">
                <a:solidFill>
                  <a:srgbClr val="000000"/>
                </a:solidFill>
                <a:latin typeface="Arial (Body)"/>
              </a:rPr>
              <a:t>To clear the content of a TextBox control, assign an empty string(</a:t>
            </a:r>
            <a:r>
              <a:rPr lang="en-US" altLang="en-US" sz="2400" dirty="0">
                <a:solidFill>
                  <a:srgbClr val="000000"/>
                </a:solidFill>
                <a:latin typeface="Courier New" panose="02070309020205020404" pitchFamily="49" charset="0"/>
                <a:cs typeface="Courier New" panose="02070309020205020404" pitchFamily="49" charset="0"/>
              </a:rPr>
              <a:t>""</a:t>
            </a:r>
            <a:r>
              <a:rPr lang="en-US" altLang="en-US" sz="2400" dirty="0">
                <a:solidFill>
                  <a:srgbClr val="000000"/>
                </a:solidFill>
                <a:latin typeface="Arial (Body)"/>
              </a:rPr>
              <a:t>)</a:t>
            </a:r>
          </a:p>
        </p:txBody>
      </p:sp>
      <p:pic>
        <p:nvPicPr>
          <p:cNvPr id="8" name="Picture 7" descr="A line of code. Text box 1 period text equals double quote double quote semi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8363" y="4926810"/>
            <a:ext cx="3227275" cy="273320"/>
          </a:xfrm>
          <a:prstGeom prst="rect">
            <a:avLst/>
          </a:prstGeom>
        </p:spPr>
      </p:pic>
    </p:spTree>
    <p:extLst>
      <p:ext uri="{BB962C8B-B14F-4D97-AF65-F5344CB8AC3E}">
        <p14:creationId xmlns:p14="http://schemas.microsoft.com/office/powerpoint/2010/main" val="933972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Using the Debugger to Locate Logic Errors</a:t>
            </a:r>
          </a:p>
        </p:txBody>
      </p:sp>
      <p:sp>
        <p:nvSpPr>
          <p:cNvPr id="3" name="Text Placeholder 2"/>
          <p:cNvSpPr>
            <a:spLocks noGrp="1"/>
          </p:cNvSpPr>
          <p:nvPr>
            <p:ph type="body" idx="1"/>
          </p:nvPr>
        </p:nvSpPr>
        <p:spPr>
          <a:xfrm>
            <a:off x="457200" y="1600200"/>
            <a:ext cx="8229600" cy="4601229"/>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200" dirty="0">
                <a:solidFill>
                  <a:srgbClr val="000000"/>
                </a:solidFill>
                <a:latin typeface="Arial (Body)"/>
                <a:ea typeface="+mn-ea"/>
              </a:rPr>
              <a:t>A </a:t>
            </a:r>
            <a:r>
              <a:rPr lang="en-US" altLang="en-US" sz="2200" b="1" dirty="0">
                <a:solidFill>
                  <a:srgbClr val="000000"/>
                </a:solidFill>
                <a:latin typeface="Arial (Body)"/>
                <a:ea typeface="+mn-ea"/>
              </a:rPr>
              <a:t>logic error</a:t>
            </a:r>
            <a:r>
              <a:rPr lang="en-US" altLang="en-US" sz="2200" dirty="0">
                <a:solidFill>
                  <a:srgbClr val="000000"/>
                </a:solidFill>
                <a:latin typeface="Arial (Body)"/>
                <a:ea typeface="+mn-ea"/>
              </a:rPr>
              <a:t> is a mistake that does not prevent an application from running, but causes the application to produce incorrect results.</a:t>
            </a:r>
          </a:p>
          <a:p>
            <a:pPr marL="741600" lvl="1" indent="-284400" eaLnBrk="0" fontAlgn="base" hangingPunct="0">
              <a:spcAft>
                <a:spcPct val="0"/>
              </a:spcAft>
              <a:buFont typeface="Arial" panose="020B0604020202020204" pitchFamily="34" charset="0"/>
              <a:buChar char="–"/>
            </a:pPr>
            <a:r>
              <a:rPr lang="en-US" altLang="en-US" sz="2200" dirty="0">
                <a:solidFill>
                  <a:srgbClr val="000000"/>
                </a:solidFill>
                <a:latin typeface="Arial (Body)"/>
              </a:rPr>
              <a:t>Mathematical errors</a:t>
            </a:r>
          </a:p>
          <a:p>
            <a:pPr marL="741600" lvl="1" indent="-284400" eaLnBrk="0" fontAlgn="base" hangingPunct="0">
              <a:spcAft>
                <a:spcPct val="0"/>
              </a:spcAft>
              <a:buFont typeface="Arial" panose="020B0604020202020204" pitchFamily="34" charset="0"/>
              <a:buChar char="–"/>
            </a:pPr>
            <a:r>
              <a:rPr lang="en-US" altLang="en-US" sz="2200" dirty="0">
                <a:solidFill>
                  <a:srgbClr val="000000"/>
                </a:solidFill>
                <a:latin typeface="Arial (Body)"/>
              </a:rPr>
              <a:t>Assigning a value to the wrong variable</a:t>
            </a:r>
          </a:p>
          <a:p>
            <a:pPr marL="741600" lvl="1" indent="-284400" eaLnBrk="0" fontAlgn="base" hangingPunct="0">
              <a:spcAft>
                <a:spcPct val="0"/>
              </a:spcAft>
              <a:buFont typeface="Arial" panose="020B0604020202020204" pitchFamily="34" charset="0"/>
              <a:buChar char="–"/>
            </a:pPr>
            <a:r>
              <a:rPr lang="en-US" altLang="en-US" sz="2200" dirty="0">
                <a:solidFill>
                  <a:srgbClr val="000000"/>
                </a:solidFill>
                <a:latin typeface="Arial (Body)"/>
              </a:rPr>
              <a:t>Assigning the wrong value to a variable</a:t>
            </a:r>
          </a:p>
          <a:p>
            <a:pPr marL="741600" lvl="1" indent="-284400" eaLnBrk="0" fontAlgn="base" hangingPunct="0">
              <a:spcAft>
                <a:spcPct val="0"/>
              </a:spcAft>
              <a:buFont typeface="Arial" panose="020B0604020202020204" pitchFamily="34" charset="0"/>
              <a:buChar char="–"/>
            </a:pPr>
            <a:r>
              <a:rPr lang="en-US" altLang="en-US" sz="2200" dirty="0">
                <a:solidFill>
                  <a:srgbClr val="000000"/>
                </a:solidFill>
                <a:latin typeface="Arial (Body)"/>
              </a:rPr>
              <a:t>etc.</a:t>
            </a:r>
          </a:p>
          <a:p>
            <a:pPr lvl="0" eaLnBrk="0" fontAlgn="base" hangingPunct="0">
              <a:spcAft>
                <a:spcPct val="0"/>
              </a:spcAft>
              <a:buFont typeface="Arial" panose="020B0604020202020204" pitchFamily="34" charset="0"/>
              <a:buChar char="•"/>
            </a:pPr>
            <a:r>
              <a:rPr lang="en-US" altLang="en-US" sz="2200" dirty="0">
                <a:solidFill>
                  <a:srgbClr val="000000"/>
                </a:solidFill>
                <a:latin typeface="Arial (Body)"/>
                <a:ea typeface="+mn-ea"/>
              </a:rPr>
              <a:t>Finding and fixing a logic error usually requires a bit of detective work.</a:t>
            </a:r>
          </a:p>
          <a:p>
            <a:pPr lvl="0" eaLnBrk="0" fontAlgn="base" hangingPunct="0">
              <a:spcAft>
                <a:spcPct val="0"/>
              </a:spcAft>
              <a:buFont typeface="Arial" panose="020B0604020202020204" pitchFamily="34" charset="0"/>
              <a:buChar char="•"/>
            </a:pPr>
            <a:r>
              <a:rPr lang="en-US" altLang="en-US" sz="2200" dirty="0">
                <a:solidFill>
                  <a:srgbClr val="000000"/>
                </a:solidFill>
                <a:latin typeface="Arial (Body)"/>
                <a:ea typeface="+mn-ea"/>
              </a:rPr>
              <a:t>Visual Studio provides debugging tools that make locating logic errors easier.</a:t>
            </a:r>
          </a:p>
        </p:txBody>
      </p:sp>
    </p:spTree>
    <p:extLst>
      <p:ext uri="{BB962C8B-B14F-4D97-AF65-F5344CB8AC3E}">
        <p14:creationId xmlns:p14="http://schemas.microsoft.com/office/powerpoint/2010/main" val="37014180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Breakpoints </a:t>
            </a:r>
            <a:r>
              <a:rPr lang="en-US" altLang="en-US" sz="2000" b="0" dirty="0">
                <a:solidFill>
                  <a:schemeClr val="tx2"/>
                </a:solidFill>
                <a:latin typeface="Times New Roman" panose="02020603050405020304" pitchFamily="18" charset="0"/>
                <a:ea typeface="+mj-ea"/>
                <a:cs typeface="Times New Roman" panose="02020603050405020304" pitchFamily="18" charset="0"/>
              </a:rPr>
              <a:t>(1 of 2)</a:t>
            </a:r>
          </a:p>
        </p:txBody>
      </p:sp>
      <p:sp>
        <p:nvSpPr>
          <p:cNvPr id="3" name="Text Placeholder 2"/>
          <p:cNvSpPr>
            <a:spLocks noGrp="1"/>
          </p:cNvSpPr>
          <p:nvPr>
            <p:ph type="body" idx="1"/>
          </p:nvPr>
        </p:nvSpPr>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A </a:t>
            </a:r>
            <a:r>
              <a:rPr lang="en-US" altLang="en-US" sz="2400" b="1" dirty="0">
                <a:solidFill>
                  <a:srgbClr val="000000"/>
                </a:solidFill>
                <a:latin typeface="Arial (Body)"/>
                <a:ea typeface="+mn-ea"/>
              </a:rPr>
              <a:t>breakpoint</a:t>
            </a:r>
            <a:r>
              <a:rPr lang="en-US" altLang="en-US" sz="2400" dirty="0">
                <a:solidFill>
                  <a:srgbClr val="000000"/>
                </a:solidFill>
                <a:latin typeface="Arial (Body)"/>
                <a:ea typeface="+mn-ea"/>
              </a:rPr>
              <a:t> is a line you select in your source code. </a:t>
            </a:r>
          </a:p>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When the application is running and it reaches a breakpoint, the application pauses and enters </a:t>
            </a:r>
            <a:r>
              <a:rPr lang="en-US" altLang="en-US" sz="2400" b="1" dirty="0">
                <a:solidFill>
                  <a:srgbClr val="000000"/>
                </a:solidFill>
                <a:latin typeface="Arial (Body)"/>
                <a:ea typeface="+mn-ea"/>
              </a:rPr>
              <a:t>break</a:t>
            </a:r>
            <a:r>
              <a:rPr lang="en-US" altLang="en-US" sz="2400" dirty="0">
                <a:solidFill>
                  <a:srgbClr val="000000"/>
                </a:solidFill>
                <a:latin typeface="Arial (Body)"/>
                <a:ea typeface="+mn-ea"/>
              </a:rPr>
              <a:t> </a:t>
            </a:r>
            <a:r>
              <a:rPr lang="en-US" altLang="en-US" sz="2400" b="1" dirty="0">
                <a:solidFill>
                  <a:srgbClr val="000000"/>
                </a:solidFill>
                <a:latin typeface="Arial (Body)"/>
                <a:ea typeface="+mn-ea"/>
              </a:rPr>
              <a:t>mode</a:t>
            </a:r>
            <a:r>
              <a:rPr lang="en-US" altLang="en-US" sz="2400" dirty="0">
                <a:solidFill>
                  <a:srgbClr val="000000"/>
                </a:solidFill>
                <a:latin typeface="Arial (Body)"/>
                <a:ea typeface="+mn-ea"/>
              </a:rPr>
              <a:t>. </a:t>
            </a:r>
          </a:p>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While the application is paused, you may examine variable contents and the values stored in certain control properties. </a:t>
            </a:r>
          </a:p>
        </p:txBody>
      </p:sp>
    </p:spTree>
    <p:extLst>
      <p:ext uri="{BB962C8B-B14F-4D97-AF65-F5344CB8AC3E}">
        <p14:creationId xmlns:p14="http://schemas.microsoft.com/office/powerpoint/2010/main" val="2245055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cs typeface="Times New Roman" panose="02020603050405020304" pitchFamily="18" charset="0"/>
              </a:rPr>
              <a:t>Breakpoints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altLang="en-US" sz="2000" b="0" dirty="0">
              <a:solidFill>
                <a:srgbClr val="333399"/>
              </a:solidFill>
              <a:latin typeface="Arial"/>
              <a:ea typeface="+mj-ea"/>
              <a:cs typeface="Arial"/>
            </a:endParaRPr>
          </a:p>
        </p:txBody>
      </p:sp>
      <p:pic>
        <p:nvPicPr>
          <p:cNvPr id="4" name="Picture 3" descr="Several lines of source code are in the designer pane of the Microsoft Visual Studio window. There is a red dot on the left side of the form, indicating a breakpoint. The line of code next to the red dot is highlighted. An arrow points to the breakpoint and text reads, click the mouse pointer here.">
            <a:extLst>
              <a:ext uri="{FF2B5EF4-FFF2-40B4-BE49-F238E27FC236}">
                <a16:creationId xmlns:a16="http://schemas.microsoft.com/office/drawing/2014/main" id="{F80C6D66-EB5C-61BD-3DD4-27DDAA81B23E}"/>
              </a:ext>
            </a:extLst>
          </p:cNvPr>
          <p:cNvPicPr>
            <a:picLocks noChangeAspect="1"/>
          </p:cNvPicPr>
          <p:nvPr/>
        </p:nvPicPr>
        <p:blipFill>
          <a:blip r:embed="rId2"/>
          <a:stretch>
            <a:fillRect/>
          </a:stretch>
        </p:blipFill>
        <p:spPr>
          <a:xfrm>
            <a:off x="155448" y="1688592"/>
            <a:ext cx="8833104" cy="3480816"/>
          </a:xfrm>
          <a:prstGeom prst="rect">
            <a:avLst/>
          </a:prstGeom>
        </p:spPr>
      </p:pic>
    </p:spTree>
    <p:extLst>
      <p:ext uri="{BB962C8B-B14F-4D97-AF65-F5344CB8AC3E}">
        <p14:creationId xmlns:p14="http://schemas.microsoft.com/office/powerpoint/2010/main" val="2596892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Break Mode</a:t>
            </a:r>
          </a:p>
        </p:txBody>
      </p:sp>
      <p:sp>
        <p:nvSpPr>
          <p:cNvPr id="3" name="Content Placeholder 2"/>
          <p:cNvSpPr>
            <a:spLocks noGrp="1"/>
          </p:cNvSpPr>
          <p:nvPr>
            <p:ph type="body" idx="1"/>
          </p:nvPr>
        </p:nvSpPr>
        <p:spPr>
          <a:xfrm>
            <a:off x="457200" y="1600200"/>
            <a:ext cx="8229600" cy="1292631"/>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In Break mode, to examine the contents of a variable or control property, hover the cursor over the variable or the property's name in the Code</a:t>
            </a:r>
            <a:r>
              <a:rPr lang="en-US" altLang="en-US" sz="2400" i="1" dirty="0">
                <a:solidFill>
                  <a:srgbClr val="000000"/>
                </a:solidFill>
                <a:latin typeface="Arial (Body)"/>
                <a:ea typeface="+mn-ea"/>
              </a:rPr>
              <a:t> </a:t>
            </a:r>
            <a:r>
              <a:rPr lang="en-US" altLang="en-US" sz="2400" dirty="0">
                <a:solidFill>
                  <a:srgbClr val="000000"/>
                </a:solidFill>
                <a:latin typeface="Arial (Body)"/>
                <a:ea typeface="+mn-ea"/>
              </a:rPr>
              <a:t>editor. </a:t>
            </a:r>
          </a:p>
        </p:txBody>
      </p:sp>
      <p:pic>
        <p:nvPicPr>
          <p:cNvPr id="5" name="Picture 4" descr="There is a breakpoint next to a line of the source code. The mouse cursor hovers over the line of code. A pop up box has the contents of the control property that is highlighted.">
            <a:extLst>
              <a:ext uri="{FF2B5EF4-FFF2-40B4-BE49-F238E27FC236}">
                <a16:creationId xmlns:a16="http://schemas.microsoft.com/office/drawing/2014/main" id="{3F9E59CD-454B-9417-F62C-7950B9D9CC0E}"/>
              </a:ext>
            </a:extLst>
          </p:cNvPr>
          <p:cNvPicPr>
            <a:picLocks noChangeAspect="1"/>
          </p:cNvPicPr>
          <p:nvPr/>
        </p:nvPicPr>
        <p:blipFill>
          <a:blip r:embed="rId2"/>
          <a:stretch>
            <a:fillRect/>
          </a:stretch>
        </p:blipFill>
        <p:spPr>
          <a:xfrm>
            <a:off x="457200" y="3429000"/>
            <a:ext cx="8325604" cy="1097279"/>
          </a:xfrm>
          <a:prstGeom prst="rect">
            <a:avLst/>
          </a:prstGeom>
        </p:spPr>
      </p:pic>
    </p:spTree>
    <p:extLst>
      <p:ext uri="{BB962C8B-B14F-4D97-AF65-F5344CB8AC3E}">
        <p14:creationId xmlns:p14="http://schemas.microsoft.com/office/powerpoint/2010/main" val="3761580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The Locals and Watch Windows</a:t>
            </a:r>
          </a:p>
        </p:txBody>
      </p:sp>
      <p:sp>
        <p:nvSpPr>
          <p:cNvPr id="3" name="Text Placeholder 2"/>
          <p:cNvSpPr>
            <a:spLocks noGrp="1"/>
          </p:cNvSpPr>
          <p:nvPr>
            <p:ph type="body" idx="1"/>
          </p:nvPr>
        </p:nvSpPr>
        <p:spPr>
          <a:xfrm>
            <a:off x="457200" y="1600200"/>
            <a:ext cx="8229600" cy="3339345"/>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a:solidFill>
                  <a:srgbClr val="000000"/>
                </a:solidFill>
                <a:latin typeface="Arial (Body)"/>
                <a:ea typeface="+mn-ea"/>
              </a:rPr>
              <a:t>Locals window</a:t>
            </a:r>
            <a:r>
              <a:rPr lang="en-US" altLang="en-US" sz="2000" dirty="0">
                <a:solidFill>
                  <a:srgbClr val="000000"/>
                </a:solidFill>
                <a:latin typeface="Arial (Body)"/>
                <a:ea typeface="+mn-ea"/>
              </a:rPr>
              <a:t> displays a list of all the variables in the current procedure. The current value and the data type of each variable are also displayed.</a:t>
            </a:r>
          </a:p>
          <a:p>
            <a:pPr lvl="0" eaLnBrk="0" fontAlgn="base" hangingPunct="0">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a:solidFill>
                  <a:srgbClr val="000000"/>
                </a:solidFill>
                <a:latin typeface="Arial (Body)"/>
                <a:ea typeface="+mn-ea"/>
              </a:rPr>
              <a:t>Watch window</a:t>
            </a:r>
            <a:r>
              <a:rPr lang="en-US" altLang="en-US" sz="2000" dirty="0">
                <a:solidFill>
                  <a:srgbClr val="000000"/>
                </a:solidFill>
                <a:latin typeface="Arial (Body)"/>
                <a:ea typeface="+mn-ea"/>
              </a:rPr>
              <a:t> allows you to add the names of variables you want to watch. This window displays only the variables you have added. Visual Studio lets you open multiple </a:t>
            </a:r>
            <a:r>
              <a:rPr lang="en-US" altLang="en-US" sz="2000" b="1" dirty="0">
                <a:solidFill>
                  <a:srgbClr val="000000"/>
                </a:solidFill>
                <a:latin typeface="Arial (Body)"/>
                <a:ea typeface="+mn-ea"/>
              </a:rPr>
              <a:t>Watch </a:t>
            </a:r>
            <a:r>
              <a:rPr lang="en-US" altLang="en-US" sz="2000" dirty="0">
                <a:solidFill>
                  <a:srgbClr val="000000"/>
                </a:solidFill>
                <a:latin typeface="Arial (Body)"/>
                <a:ea typeface="+mn-ea"/>
              </a:rPr>
              <a:t>windows.</a:t>
            </a:r>
          </a:p>
          <a:p>
            <a:pPr lvl="0" eaLnBrk="0" fontAlgn="base" hangingPunct="0">
              <a:spcAft>
                <a:spcPct val="0"/>
              </a:spcAft>
              <a:buFont typeface="Arial" panose="020B0604020202020204" pitchFamily="34" charset="0"/>
              <a:buChar char="•"/>
            </a:pPr>
            <a:r>
              <a:rPr lang="en-US" altLang="en-US" sz="2000" dirty="0">
                <a:solidFill>
                  <a:srgbClr val="000000"/>
                </a:solidFill>
                <a:latin typeface="Arial (Body)"/>
                <a:ea typeface="+mn-ea"/>
              </a:rPr>
              <a:t>You can open any of these windows by clicking </a:t>
            </a:r>
            <a:r>
              <a:rPr lang="en-US" altLang="en-US" sz="2000" b="1" dirty="0">
                <a:solidFill>
                  <a:srgbClr val="000000"/>
                </a:solidFill>
                <a:latin typeface="Arial (Body)"/>
                <a:ea typeface="+mn-ea"/>
              </a:rPr>
              <a:t>Debug </a:t>
            </a:r>
            <a:r>
              <a:rPr lang="en-US" altLang="en-US" sz="2000" dirty="0">
                <a:solidFill>
                  <a:srgbClr val="000000"/>
                </a:solidFill>
                <a:latin typeface="Arial (Body)"/>
                <a:ea typeface="+mn-ea"/>
              </a:rPr>
              <a:t>on the menu bar, then selecting </a:t>
            </a:r>
            <a:r>
              <a:rPr lang="en-US" altLang="en-US" sz="2000" b="1" dirty="0">
                <a:solidFill>
                  <a:srgbClr val="000000"/>
                </a:solidFill>
                <a:latin typeface="Arial (Body)"/>
                <a:ea typeface="+mn-ea"/>
              </a:rPr>
              <a:t>Windows, </a:t>
            </a:r>
            <a:r>
              <a:rPr lang="en-US" altLang="en-US" sz="2000" dirty="0">
                <a:solidFill>
                  <a:srgbClr val="000000"/>
                </a:solidFill>
                <a:latin typeface="Arial (Body)"/>
                <a:ea typeface="+mn-ea"/>
              </a:rPr>
              <a:t>and then selecting the window that you want to open. </a:t>
            </a:r>
          </a:p>
        </p:txBody>
      </p:sp>
    </p:spTree>
    <p:extLst>
      <p:ext uri="{BB962C8B-B14F-4D97-AF65-F5344CB8AC3E}">
        <p14:creationId xmlns:p14="http://schemas.microsoft.com/office/powerpoint/2010/main" val="916577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The Locals Window</a:t>
            </a:r>
          </a:p>
        </p:txBody>
      </p:sp>
      <p:pic>
        <p:nvPicPr>
          <p:cNvPr id="4" name="Picture 3" descr="A locals window lists variables by name, value, and type. The contents of the name column are local variables. The contents of the value column are current values.">
            <a:extLst>
              <a:ext uri="{FF2B5EF4-FFF2-40B4-BE49-F238E27FC236}">
                <a16:creationId xmlns:a16="http://schemas.microsoft.com/office/drawing/2014/main" id="{E2921B87-7B1C-3D31-AE04-F80B4F9D5814}"/>
              </a:ext>
            </a:extLst>
          </p:cNvPr>
          <p:cNvPicPr>
            <a:picLocks noChangeAspect="1"/>
          </p:cNvPicPr>
          <p:nvPr/>
        </p:nvPicPr>
        <p:blipFill>
          <a:blip r:embed="rId2"/>
          <a:stretch>
            <a:fillRect/>
          </a:stretch>
        </p:blipFill>
        <p:spPr>
          <a:xfrm>
            <a:off x="195262" y="2362200"/>
            <a:ext cx="8753475" cy="2133600"/>
          </a:xfrm>
          <a:prstGeom prst="rect">
            <a:avLst/>
          </a:prstGeom>
        </p:spPr>
      </p:pic>
      <p:cxnSp>
        <p:nvCxnSpPr>
          <p:cNvPr id="6" name="Straight Arrow Connector 5">
            <a:extLst>
              <a:ext uri="{FF2B5EF4-FFF2-40B4-BE49-F238E27FC236}">
                <a16:creationId xmlns:a16="http://schemas.microsoft.com/office/drawing/2014/main" id="{CE5E8BB9-E42C-08E2-112F-4FE287A5F9E2}"/>
              </a:ext>
            </a:extLst>
          </p:cNvPr>
          <p:cNvCxnSpPr>
            <a:cxnSpLocks/>
          </p:cNvCxnSpPr>
          <p:nvPr/>
        </p:nvCxnSpPr>
        <p:spPr>
          <a:xfrm flipH="1" flipV="1">
            <a:off x="1166949" y="4084320"/>
            <a:ext cx="418011" cy="112340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DDE8FC8-55C2-B432-B456-B524AA6D5336}"/>
              </a:ext>
            </a:extLst>
          </p:cNvPr>
          <p:cNvSpPr txBox="1"/>
          <p:nvPr/>
        </p:nvSpPr>
        <p:spPr>
          <a:xfrm>
            <a:off x="957943" y="5199016"/>
            <a:ext cx="1378904" cy="307777"/>
          </a:xfrm>
          <a:prstGeom prst="rect">
            <a:avLst/>
          </a:prstGeom>
          <a:noFill/>
        </p:spPr>
        <p:txBody>
          <a:bodyPr wrap="none" rtlCol="0">
            <a:spAutoFit/>
          </a:bodyPr>
          <a:lstStyle/>
          <a:p>
            <a:r>
              <a:rPr lang="en-US" dirty="0">
                <a:solidFill>
                  <a:srgbClr val="FF0000"/>
                </a:solidFill>
              </a:rPr>
              <a:t>Local variables</a:t>
            </a:r>
          </a:p>
        </p:txBody>
      </p:sp>
      <p:cxnSp>
        <p:nvCxnSpPr>
          <p:cNvPr id="10" name="Straight Arrow Connector 9">
            <a:extLst>
              <a:ext uri="{FF2B5EF4-FFF2-40B4-BE49-F238E27FC236}">
                <a16:creationId xmlns:a16="http://schemas.microsoft.com/office/drawing/2014/main" id="{6651E527-E028-5D53-5C61-0896402FF267}"/>
              </a:ext>
            </a:extLst>
          </p:cNvPr>
          <p:cNvCxnSpPr>
            <a:cxnSpLocks/>
          </p:cNvCxnSpPr>
          <p:nvPr/>
        </p:nvCxnSpPr>
        <p:spPr>
          <a:xfrm flipH="1" flipV="1">
            <a:off x="3130732" y="4122877"/>
            <a:ext cx="418011" cy="1123405"/>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B14EA23-7105-36E4-53EE-C900CCF24884}"/>
              </a:ext>
            </a:extLst>
          </p:cNvPr>
          <p:cNvSpPr txBox="1"/>
          <p:nvPr/>
        </p:nvSpPr>
        <p:spPr>
          <a:xfrm>
            <a:off x="2921726" y="5237573"/>
            <a:ext cx="1348446" cy="307777"/>
          </a:xfrm>
          <a:prstGeom prst="rect">
            <a:avLst/>
          </a:prstGeom>
          <a:noFill/>
        </p:spPr>
        <p:txBody>
          <a:bodyPr wrap="none" rtlCol="0">
            <a:spAutoFit/>
          </a:bodyPr>
          <a:lstStyle/>
          <a:p>
            <a:r>
              <a:rPr lang="en-US" dirty="0">
                <a:solidFill>
                  <a:srgbClr val="FF0000"/>
                </a:solidFill>
              </a:rPr>
              <a:t>Current values</a:t>
            </a:r>
          </a:p>
        </p:txBody>
      </p:sp>
    </p:spTree>
    <p:extLst>
      <p:ext uri="{BB962C8B-B14F-4D97-AF65-F5344CB8AC3E}">
        <p14:creationId xmlns:p14="http://schemas.microsoft.com/office/powerpoint/2010/main" val="2716872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Single-Stepping </a:t>
            </a:r>
            <a:r>
              <a:rPr lang="en-US" altLang="en-US" sz="2000" b="0" dirty="0">
                <a:solidFill>
                  <a:schemeClr val="tx2"/>
                </a:solidFill>
                <a:latin typeface="Times New Roman" panose="02020603050405020304" pitchFamily="18" charset="0"/>
                <a:ea typeface="+mj-ea"/>
                <a:cs typeface="Times New Roman" panose="02020603050405020304" pitchFamily="18" charset="0"/>
              </a:rPr>
              <a:t>(1 of 2)</a:t>
            </a:r>
          </a:p>
        </p:txBody>
      </p:sp>
      <p:sp>
        <p:nvSpPr>
          <p:cNvPr id="3" name="Text Placeholder 2"/>
          <p:cNvSpPr>
            <a:spLocks noGrp="1"/>
          </p:cNvSpPr>
          <p:nvPr>
            <p:ph type="body" idx="1"/>
          </p:nvPr>
        </p:nvSpPr>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Visual Studio allows you to </a:t>
            </a:r>
            <a:r>
              <a:rPr lang="en-US" altLang="en-US" sz="2400" b="1" dirty="0">
                <a:solidFill>
                  <a:srgbClr val="000000"/>
                </a:solidFill>
                <a:latin typeface="Arial (Body)"/>
                <a:ea typeface="+mn-ea"/>
              </a:rPr>
              <a:t>single-step</a:t>
            </a:r>
            <a:r>
              <a:rPr lang="en-US" altLang="en-US" sz="2400" dirty="0">
                <a:solidFill>
                  <a:srgbClr val="000000"/>
                </a:solidFill>
                <a:latin typeface="Arial (Body)"/>
                <a:ea typeface="+mn-ea"/>
              </a:rPr>
              <a:t> through an application’s code once its execution has been paused by a breakpoint. </a:t>
            </a:r>
          </a:p>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This means that the application's statements execute one at a time, under your control. </a:t>
            </a:r>
          </a:p>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After each statement executes, you can examine variable and property values. </a:t>
            </a:r>
          </a:p>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This process allows you to identify the line or lines of code causing the error. </a:t>
            </a:r>
          </a:p>
        </p:txBody>
      </p:sp>
    </p:spTree>
    <p:extLst>
      <p:ext uri="{BB962C8B-B14F-4D97-AF65-F5344CB8AC3E}">
        <p14:creationId xmlns:p14="http://schemas.microsoft.com/office/powerpoint/2010/main" val="561194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eaLnBrk="0" fontAlgn="base" hangingPunct="0">
              <a:spcBef>
                <a:spcPct val="0"/>
              </a:spcBef>
              <a:spcAft>
                <a:spcPct val="0"/>
              </a:spcAft>
              <a:buClrTx/>
            </a:pPr>
            <a:r>
              <a:rPr lang="en-US" altLang="en-US" dirty="0">
                <a:solidFill>
                  <a:schemeClr val="tx2"/>
                </a:solidFill>
                <a:latin typeface="Times New Roman" panose="02020603050405020304" pitchFamily="18" charset="0"/>
                <a:cs typeface="Times New Roman" panose="02020603050405020304" pitchFamily="18" charset="0"/>
              </a:rPr>
              <a:t>Single-Stepping </a:t>
            </a:r>
            <a:r>
              <a:rPr lang="en-US" altLang="en-US" sz="2000" b="0" dirty="0">
                <a:solidFill>
                  <a:schemeClr val="tx2"/>
                </a:solidFill>
                <a:latin typeface="Times New Roman" panose="02020603050405020304" pitchFamily="18" charset="0"/>
                <a:cs typeface="Times New Roman" panose="02020603050405020304" pitchFamily="18" charset="0"/>
              </a:rPr>
              <a:t>(2 of 2)</a:t>
            </a:r>
            <a:endParaRPr lang="en-US" altLang="en-US" sz="3600" b="0" dirty="0">
              <a:solidFill>
                <a:srgbClr val="333399"/>
              </a:solidFill>
              <a:latin typeface="Arial"/>
              <a:ea typeface="+mj-ea"/>
              <a:cs typeface="Arial"/>
            </a:endParaRPr>
          </a:p>
        </p:txBody>
      </p:sp>
      <p:sp>
        <p:nvSpPr>
          <p:cNvPr id="3" name="Content Placeholder 2"/>
          <p:cNvSpPr>
            <a:spLocks noGrp="1"/>
          </p:cNvSpPr>
          <p:nvPr>
            <p:ph type="body" idx="1"/>
          </p:nvPr>
        </p:nvSpPr>
        <p:spPr>
          <a:xfrm>
            <a:off x="457200" y="1600200"/>
            <a:ext cx="8229600" cy="2252894"/>
          </a:xfrm>
        </p:spPr>
        <p:txBody>
          <a:bodyPr wrap="square" lIns="91425" tIns="91425" rIns="91425" bIns="91425">
            <a:spAutoFit/>
          </a:bodyPr>
          <a:lstStyle/>
          <a:p>
            <a:pPr lvl="0" eaLnBrk="0" fontAlgn="base" hangingPunct="0">
              <a:spcAft>
                <a:spcPct val="0"/>
              </a:spcAft>
              <a:buFont typeface="Arial" panose="020B0604020202020204" pitchFamily="34" charset="0"/>
              <a:buChar char="•"/>
            </a:pPr>
            <a:r>
              <a:rPr lang="en-US" altLang="en-US" sz="2400" dirty="0">
                <a:solidFill>
                  <a:srgbClr val="000000"/>
                </a:solidFill>
                <a:latin typeface="Arial (Body)"/>
                <a:ea typeface="+mn-ea"/>
              </a:rPr>
              <a:t>To single-step, do any of the following:</a:t>
            </a:r>
          </a:p>
          <a:p>
            <a:pPr marL="741600" lvl="1" indent="-284400" eaLnBrk="0" fontAlgn="base" hangingPunct="0">
              <a:spcAft>
                <a:spcPct val="0"/>
              </a:spcAft>
              <a:buFont typeface="Arial" panose="020B0604020202020204" pitchFamily="34" charset="0"/>
              <a:buChar char="–"/>
            </a:pPr>
            <a:r>
              <a:rPr lang="en-US" altLang="en-US" sz="2400" dirty="0">
                <a:solidFill>
                  <a:srgbClr val="000000"/>
                </a:solidFill>
                <a:latin typeface="Arial (Body)"/>
              </a:rPr>
              <a:t>Press F11 on the keyboard, or</a:t>
            </a:r>
          </a:p>
          <a:p>
            <a:pPr marL="741600" lvl="1" indent="-284400" eaLnBrk="0" fontAlgn="base" hangingPunct="0">
              <a:spcAft>
                <a:spcPct val="0"/>
              </a:spcAft>
              <a:buFont typeface="Arial" panose="020B0604020202020204" pitchFamily="34" charset="0"/>
              <a:buChar char="–"/>
            </a:pPr>
            <a:r>
              <a:rPr lang="en-US" altLang="en-US" sz="2400" dirty="0">
                <a:solidFill>
                  <a:srgbClr val="000000"/>
                </a:solidFill>
                <a:latin typeface="Arial (Body)"/>
              </a:rPr>
              <a:t>Click the Step Into command on the toolbar, or</a:t>
            </a:r>
          </a:p>
          <a:p>
            <a:pPr marL="741600" lvl="1" indent="-284400" eaLnBrk="0" fontAlgn="base" hangingPunct="0">
              <a:spcAft>
                <a:spcPct val="0"/>
              </a:spcAft>
              <a:buFont typeface="Arial" panose="020B0604020202020204" pitchFamily="34" charset="0"/>
              <a:buChar char="–"/>
            </a:pPr>
            <a:r>
              <a:rPr lang="en-US" altLang="en-US" sz="2400" dirty="0">
                <a:solidFill>
                  <a:srgbClr val="000000"/>
                </a:solidFill>
                <a:latin typeface="Arial (Body)"/>
              </a:rPr>
              <a:t>Click </a:t>
            </a:r>
            <a:r>
              <a:rPr lang="en-US" altLang="en-US" sz="2400" b="1" dirty="0">
                <a:solidFill>
                  <a:srgbClr val="000000"/>
                </a:solidFill>
                <a:latin typeface="Arial (Body)"/>
              </a:rPr>
              <a:t>Debug </a:t>
            </a:r>
            <a:r>
              <a:rPr lang="en-US" altLang="en-US" sz="2400" dirty="0">
                <a:solidFill>
                  <a:srgbClr val="000000"/>
                </a:solidFill>
                <a:latin typeface="Arial (Body)"/>
              </a:rPr>
              <a:t>on the menu bar, and then select </a:t>
            </a:r>
            <a:r>
              <a:rPr lang="en-US" altLang="en-US" sz="2400" b="1" dirty="0">
                <a:solidFill>
                  <a:srgbClr val="000000"/>
                </a:solidFill>
                <a:latin typeface="Arial (Body)"/>
              </a:rPr>
              <a:t>Step Into </a:t>
            </a:r>
            <a:r>
              <a:rPr lang="en-US" altLang="en-US" sz="2400" dirty="0">
                <a:solidFill>
                  <a:srgbClr val="000000"/>
                </a:solidFill>
                <a:latin typeface="Arial (Body)"/>
              </a:rPr>
              <a:t>from the </a:t>
            </a:r>
            <a:r>
              <a:rPr lang="en-US" altLang="en-US" sz="2400" b="1" dirty="0">
                <a:solidFill>
                  <a:srgbClr val="000000"/>
                </a:solidFill>
                <a:latin typeface="Arial (Body)"/>
              </a:rPr>
              <a:t>Debug </a:t>
            </a:r>
            <a:r>
              <a:rPr lang="en-US" altLang="en-US" sz="2400" dirty="0">
                <a:solidFill>
                  <a:srgbClr val="000000"/>
                </a:solidFill>
                <a:latin typeface="Arial (Body)"/>
              </a:rPr>
              <a:t>menu</a:t>
            </a:r>
          </a:p>
        </p:txBody>
      </p:sp>
      <p:pic>
        <p:nvPicPr>
          <p:cNvPr id="5" name="Picture 4" descr="The debugging menu consists of six options, as follows from left to right. Start or continue debugging, break all, stop debugging, step into, step over, step out.">
            <a:extLst>
              <a:ext uri="{FF2B5EF4-FFF2-40B4-BE49-F238E27FC236}">
                <a16:creationId xmlns:a16="http://schemas.microsoft.com/office/drawing/2014/main" id="{2C56BC11-39AA-79E4-625B-1F1C05460FAF}"/>
              </a:ext>
            </a:extLst>
          </p:cNvPr>
          <p:cNvPicPr>
            <a:picLocks noChangeAspect="1"/>
          </p:cNvPicPr>
          <p:nvPr/>
        </p:nvPicPr>
        <p:blipFill>
          <a:blip r:embed="rId2"/>
          <a:stretch>
            <a:fillRect/>
          </a:stretch>
        </p:blipFill>
        <p:spPr>
          <a:xfrm>
            <a:off x="2659380" y="4140644"/>
            <a:ext cx="3825240" cy="1557528"/>
          </a:xfrm>
          <a:prstGeom prst="rect">
            <a:avLst/>
          </a:prstGeom>
        </p:spPr>
      </p:pic>
    </p:spTree>
    <p:extLst>
      <p:ext uri="{BB962C8B-B14F-4D97-AF65-F5344CB8AC3E}">
        <p14:creationId xmlns:p14="http://schemas.microsoft.com/office/powerpoint/2010/main" val="1536502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Radio Buttons and Check Boxes</a:t>
            </a:r>
          </a:p>
        </p:txBody>
      </p:sp>
      <p:sp>
        <p:nvSpPr>
          <p:cNvPr id="3" name="Content Placeholder 2"/>
          <p:cNvSpPr>
            <a:spLocks noGrp="1"/>
          </p:cNvSpPr>
          <p:nvPr>
            <p:ph idx="1"/>
          </p:nvPr>
        </p:nvSpPr>
        <p:spPr>
          <a:xfrm>
            <a:off x="457200" y="1600200"/>
            <a:ext cx="8229600" cy="266993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b="1" dirty="0">
                <a:solidFill>
                  <a:srgbClr val="000000"/>
                </a:solidFill>
                <a:latin typeface="Arial (Body)"/>
                <a:ea typeface="+mn-ea"/>
              </a:rPr>
              <a:t>Radio buttons </a:t>
            </a:r>
            <a:r>
              <a:rPr lang="en-US" altLang="en-US" sz="2400" dirty="0">
                <a:solidFill>
                  <a:srgbClr val="000000"/>
                </a:solidFill>
                <a:latin typeface="Arial (Body)"/>
                <a:ea typeface="+mn-ea"/>
              </a:rPr>
              <a:t>allow users to select one choice from several possible choices</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Clicking on a radio button, the program automatically deselects any others. This is known as mutually exclusive selection</a:t>
            </a:r>
          </a:p>
          <a:p>
            <a:pPr marL="255651" lvl="0" indent="-255651" fontAlgn="base">
              <a:spcAft>
                <a:spcPct val="0"/>
              </a:spcAft>
              <a:buFont typeface="Arial" panose="020B0604020202020204" pitchFamily="34" charset="0"/>
              <a:buChar char="•"/>
            </a:pPr>
            <a:r>
              <a:rPr lang="en-US" altLang="en-US" sz="2400" b="1" dirty="0">
                <a:solidFill>
                  <a:srgbClr val="000000"/>
                </a:solidFill>
                <a:latin typeface="Arial (Body)"/>
                <a:ea typeface="+mn-ea"/>
              </a:rPr>
              <a:t>Check boxes </a:t>
            </a:r>
            <a:r>
              <a:rPr lang="en-US" altLang="en-US" sz="2400" dirty="0">
                <a:solidFill>
                  <a:srgbClr val="000000"/>
                </a:solidFill>
                <a:latin typeface="Arial (Body)"/>
                <a:ea typeface="+mn-ea"/>
              </a:rPr>
              <a:t>allows users to select multiple options</a:t>
            </a:r>
          </a:p>
        </p:txBody>
      </p:sp>
      <p:pic>
        <p:nvPicPr>
          <p:cNvPr id="5" name="Picture 4" descr="A radio button example dialog box has 1 section, select your favorite sport. The radio button options are as follows. Football, basketball, baseball. Football is selected. There is an O K button at the bottom of the dialog box.">
            <a:extLst>
              <a:ext uri="{FF2B5EF4-FFF2-40B4-BE49-F238E27FC236}">
                <a16:creationId xmlns:a16="http://schemas.microsoft.com/office/drawing/2014/main" id="{6FDB93F8-7EBE-BA44-C4A4-BCDC5BEE953E}"/>
              </a:ext>
            </a:extLst>
          </p:cNvPr>
          <p:cNvPicPr>
            <a:picLocks noChangeAspect="1"/>
          </p:cNvPicPr>
          <p:nvPr/>
        </p:nvPicPr>
        <p:blipFill>
          <a:blip r:embed="rId2"/>
          <a:stretch>
            <a:fillRect/>
          </a:stretch>
        </p:blipFill>
        <p:spPr>
          <a:xfrm>
            <a:off x="1514659" y="4295895"/>
            <a:ext cx="2952381" cy="1923810"/>
          </a:xfrm>
          <a:prstGeom prst="rect">
            <a:avLst/>
          </a:prstGeom>
        </p:spPr>
      </p:pic>
      <p:pic>
        <p:nvPicPr>
          <p:cNvPr id="9" name="Picture 8" descr="A check box example dialog box has 1 section, select your pizza toppings. The check box options are as follows. Pepperoni, cheese, anchovies. Cheese is selected. There is an O K button at the bottom of the dialog box.">
            <a:extLst>
              <a:ext uri="{FF2B5EF4-FFF2-40B4-BE49-F238E27FC236}">
                <a16:creationId xmlns:a16="http://schemas.microsoft.com/office/drawing/2014/main" id="{87D30F8C-85C0-B1D9-04AC-B16509B7D2B4}"/>
              </a:ext>
            </a:extLst>
          </p:cNvPr>
          <p:cNvPicPr>
            <a:picLocks noChangeAspect="1"/>
          </p:cNvPicPr>
          <p:nvPr/>
        </p:nvPicPr>
        <p:blipFill>
          <a:blip r:embed="rId3"/>
          <a:stretch>
            <a:fillRect/>
          </a:stretch>
        </p:blipFill>
        <p:spPr>
          <a:xfrm>
            <a:off x="4924571" y="4314943"/>
            <a:ext cx="2342857" cy="1904762"/>
          </a:xfrm>
          <a:prstGeom prst="rect">
            <a:avLst/>
          </a:prstGeom>
        </p:spPr>
      </p:pic>
    </p:spTree>
    <p:extLst>
      <p:ext uri="{BB962C8B-B14F-4D97-AF65-F5344CB8AC3E}">
        <p14:creationId xmlns:p14="http://schemas.microsoft.com/office/powerpoint/2010/main" val="1072260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err="1">
                <a:latin typeface="Times New Roman" panose="02020603050405020304" pitchFamily="18" charset="0"/>
                <a:ea typeface="+mj-ea"/>
                <a:cs typeface="Arial"/>
              </a:rPr>
              <a:t>RadioButton</a:t>
            </a:r>
            <a:r>
              <a:rPr lang="en-US" altLang="en-US" dirty="0">
                <a:latin typeface="Times New Roman" panose="02020603050405020304" pitchFamily="18" charset="0"/>
                <a:ea typeface="+mj-ea"/>
                <a:cs typeface="Arial"/>
              </a:rPr>
              <a:t> Control</a:t>
            </a:r>
          </a:p>
        </p:txBody>
      </p:sp>
      <p:sp>
        <p:nvSpPr>
          <p:cNvPr id="3" name="Text Placeholder 2"/>
          <p:cNvSpPr>
            <a:spLocks noGrp="1"/>
          </p:cNvSpPr>
          <p:nvPr>
            <p:ph type="body" idx="1"/>
          </p:nvPr>
        </p:nvSpPr>
        <p:spPr>
          <a:xfrm>
            <a:off x="457200" y="1600200"/>
            <a:ext cx="8229600"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.N</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E</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T provides the RadioButton Control for you to create a group of radio buttons</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Common properties are:</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Text</a:t>
            </a:r>
            <a:r>
              <a:rPr lang="en-US" altLang="en-US" sz="2400" dirty="0">
                <a:solidFill>
                  <a:srgbClr val="000000"/>
                </a:solidFill>
                <a:latin typeface="Arial (Body)"/>
              </a:rPr>
              <a:t>: holds the text that is displayed next to the radio button</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Checked</a:t>
            </a:r>
            <a:r>
              <a:rPr lang="en-US" altLang="en-US" sz="2400" dirty="0">
                <a:solidFill>
                  <a:srgbClr val="000000"/>
                </a:solidFill>
                <a:latin typeface="Arial (Body)"/>
              </a:rPr>
              <a:t>: a Boolean property that determines whether the control is selected or deselected</a:t>
            </a:r>
          </a:p>
        </p:txBody>
      </p:sp>
    </p:spTree>
    <p:extLst>
      <p:ext uri="{BB962C8B-B14F-4D97-AF65-F5344CB8AC3E}">
        <p14:creationId xmlns:p14="http://schemas.microsoft.com/office/powerpoint/2010/main" val="3292576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Declaring Variables Before Using Them</a:t>
            </a:r>
          </a:p>
        </p:txBody>
      </p:sp>
      <p:sp>
        <p:nvSpPr>
          <p:cNvPr id="3" name="Content Placeholder 2"/>
          <p:cNvSpPr>
            <a:spLocks noGrp="1"/>
          </p:cNvSpPr>
          <p:nvPr>
            <p:ph type="body" idx="1"/>
          </p:nvPr>
        </p:nvSpPr>
        <p:spPr>
          <a:xfrm>
            <a:off x="457200" y="1600200"/>
            <a:ext cx="8229600" cy="553968"/>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You can declare variables and use them later</a:t>
            </a:r>
          </a:p>
        </p:txBody>
      </p:sp>
      <p:sp>
        <p:nvSpPr>
          <p:cNvPr id="5" name="TextBox 4" descr="The code has 12 lines, as follows. Line 1. Private void show name button underscore click left parenthesis object sender comma event a r g s e right parenthesis. Line 2. Left brace. Line 3, indented. Forward slash forward slash Declare a string variable to hold the full name. Line 4, indented. String full name semicolon. Line 5. Blank. Line 6, indented. Forward slash forward slash combine the names, with a space between them. Assign the. Line 7, indented. Forward slash forward slash result to the full name variable. Line 8, indented. Full name equals first name text box period text plus double quote space double quote plus last name text box period text semicolon. Line 9. Blank. Line 10, indented.  Forward slash forward slash display the full name variable in the full name label control. Line 11, indented. Full name label period text equals full name semicolon. Line 12. Right brace.">
            <a:extLst>
              <a:ext uri="{FF2B5EF4-FFF2-40B4-BE49-F238E27FC236}">
                <a16:creationId xmlns:a16="http://schemas.microsoft.com/office/drawing/2014/main" id="{A4C11742-E6A9-F959-59C7-46928FB7C819}"/>
              </a:ext>
            </a:extLst>
          </p:cNvPr>
          <p:cNvSpPr txBox="1"/>
          <p:nvPr/>
        </p:nvSpPr>
        <p:spPr>
          <a:xfrm>
            <a:off x="1445623" y="2591260"/>
            <a:ext cx="7341326" cy="2677656"/>
          </a:xfrm>
          <a:prstGeom prst="rect">
            <a:avLst/>
          </a:prstGeom>
          <a:noFill/>
        </p:spPr>
        <p:txBody>
          <a:bodyPr wrap="square" rtlCol="0">
            <a:spAutoFit/>
          </a:bodyPr>
          <a:lstStyle/>
          <a:p>
            <a:r>
              <a:rPr lang="en-US" dirty="0">
                <a:solidFill>
                  <a:srgbClr val="0000FF"/>
                </a:solidFill>
                <a:latin typeface="Cascadia Mono" panose="020B0609020000020004" pitchFamily="49" charset="0"/>
              </a:rPr>
              <a:t>private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void</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showNameButton_Click</a:t>
            </a:r>
            <a:r>
              <a:rPr lang="en-US" dirty="0">
                <a:solidFill>
                  <a:srgbClr val="000000"/>
                </a:solidFill>
                <a:latin typeface="Cascadia Mono" panose="020B0609020000020004" pitchFamily="49" charset="0"/>
              </a:rPr>
              <a:t>(</a:t>
            </a:r>
            <a:r>
              <a:rPr lang="en-US" dirty="0">
                <a:solidFill>
                  <a:srgbClr val="0000FF"/>
                </a:solidFill>
                <a:latin typeface="Cascadia Mono" panose="020B0609020000020004" pitchFamily="49" charset="0"/>
              </a:rPr>
              <a:t>object</a:t>
            </a:r>
            <a:r>
              <a:rPr lang="en-US" dirty="0">
                <a:solidFill>
                  <a:srgbClr val="000000"/>
                </a:solidFill>
                <a:latin typeface="Cascadia Mono" panose="020B0609020000020004" pitchFamily="49" charset="0"/>
              </a:rPr>
              <a:t> sender, </a:t>
            </a:r>
            <a:r>
              <a:rPr lang="en-US" dirty="0" err="1">
                <a:solidFill>
                  <a:srgbClr val="000000"/>
                </a:solidFill>
                <a:latin typeface="Cascadia Mono" panose="020B0609020000020004" pitchFamily="49" charset="0"/>
              </a:rPr>
              <a:t>EventArgs</a:t>
            </a:r>
            <a:r>
              <a:rPr lang="en-US" dirty="0">
                <a:solidFill>
                  <a:srgbClr val="000000"/>
                </a:solidFill>
                <a:latin typeface="Cascadia Mono" panose="020B0609020000020004" pitchFamily="49" charset="0"/>
              </a:rPr>
              <a:t> e)</a:t>
            </a:r>
          </a:p>
          <a:p>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a:solidFill>
                  <a:srgbClr val="008000"/>
                </a:solidFill>
                <a:latin typeface="Cascadia Mono" panose="020B0609020000020004" pitchFamily="49" charset="0"/>
              </a:rPr>
              <a:t>// Declare a string variable to hold the full name.</a:t>
            </a:r>
          </a:p>
          <a:p>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string</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fullname</a:t>
            </a:r>
            <a:r>
              <a:rPr lang="en-US" dirty="0">
                <a:solidFill>
                  <a:srgbClr val="000000"/>
                </a:solidFill>
                <a:latin typeface="Cascadia Mono" panose="020B0609020000020004" pitchFamily="49" charset="0"/>
              </a:rPr>
              <a:t>;</a:t>
            </a:r>
          </a:p>
          <a:p>
            <a:endParaRPr lang="en-US" dirty="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a:solidFill>
                  <a:srgbClr val="008000"/>
                </a:solidFill>
                <a:latin typeface="Cascadia Mono" panose="020B0609020000020004" pitchFamily="49" charset="0"/>
              </a:rPr>
              <a:t>// Combine the names with a space between them. Assign the</a:t>
            </a:r>
          </a:p>
          <a:p>
            <a:r>
              <a:rPr lang="en-US" dirty="0">
                <a:solidFill>
                  <a:srgbClr val="000000"/>
                </a:solidFill>
                <a:latin typeface="Cascadia Mono" panose="020B0609020000020004" pitchFamily="49" charset="0"/>
              </a:rPr>
              <a:t>    </a:t>
            </a:r>
            <a:r>
              <a:rPr lang="en-US" dirty="0">
                <a:solidFill>
                  <a:srgbClr val="008000"/>
                </a:solidFill>
                <a:latin typeface="Cascadia Mono" panose="020B0609020000020004" pitchFamily="49" charset="0"/>
              </a:rPr>
              <a:t>// result to the </a:t>
            </a:r>
            <a:r>
              <a:rPr lang="en-US" dirty="0" err="1">
                <a:solidFill>
                  <a:srgbClr val="008000"/>
                </a:solidFill>
                <a:latin typeface="Cascadia Mono" panose="020B0609020000020004" pitchFamily="49" charset="0"/>
              </a:rPr>
              <a:t>fullname</a:t>
            </a:r>
            <a:r>
              <a:rPr lang="en-US" dirty="0">
                <a:solidFill>
                  <a:srgbClr val="008000"/>
                </a:solidFill>
                <a:latin typeface="Cascadia Mono" panose="020B0609020000020004" pitchFamily="49" charset="0"/>
              </a:rPr>
              <a:t> </a:t>
            </a:r>
            <a:r>
              <a:rPr lang="en-US" dirty="0" err="1">
                <a:solidFill>
                  <a:srgbClr val="008000"/>
                </a:solidFill>
                <a:latin typeface="Cascadia Mono" panose="020B0609020000020004" pitchFamily="49" charset="0"/>
              </a:rPr>
              <a:t>varible</a:t>
            </a:r>
            <a:r>
              <a:rPr lang="en-US" dirty="0">
                <a:solidFill>
                  <a:srgbClr val="008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fullname</a:t>
            </a:r>
            <a:r>
              <a:rPr lang="en-US" dirty="0">
                <a:solidFill>
                  <a:srgbClr val="000000"/>
                </a:solidFill>
                <a:latin typeface="Cascadia Mono" panose="020B0609020000020004" pitchFamily="49" charset="0"/>
              </a:rPr>
              <a:t> = </a:t>
            </a:r>
            <a:r>
              <a:rPr lang="en-US" dirty="0" err="1">
                <a:solidFill>
                  <a:srgbClr val="000000"/>
                </a:solidFill>
                <a:latin typeface="Cascadia Mono" panose="020B0609020000020004" pitchFamily="49" charset="0"/>
              </a:rPr>
              <a:t>firstNameTextBox.Text</a:t>
            </a:r>
            <a:r>
              <a:rPr lang="en-US" dirty="0">
                <a:solidFill>
                  <a:srgbClr val="000000"/>
                </a:solidFill>
                <a:latin typeface="Cascadia Mono" panose="020B0609020000020004" pitchFamily="49" charset="0"/>
              </a:rPr>
              <a:t> + </a:t>
            </a:r>
            <a:r>
              <a:rPr lang="en-US" dirty="0">
                <a:solidFill>
                  <a:srgbClr val="A31515"/>
                </a:solidFill>
                <a:latin typeface="Cascadia Mono" panose="020B0609020000020004" pitchFamily="49" charset="0"/>
              </a:rPr>
              <a:t>" "</a:t>
            </a:r>
            <a:r>
              <a:rPr lang="en-US" dirty="0">
                <a:solidFill>
                  <a:srgbClr val="000000"/>
                </a:solidFill>
                <a:latin typeface="Cascadia Mono" panose="020B0609020000020004" pitchFamily="49" charset="0"/>
              </a:rPr>
              <a:t> + </a:t>
            </a:r>
            <a:r>
              <a:rPr lang="en-US" dirty="0" err="1">
                <a:solidFill>
                  <a:srgbClr val="000000"/>
                </a:solidFill>
                <a:latin typeface="Cascadia Mono" panose="020B0609020000020004" pitchFamily="49" charset="0"/>
              </a:rPr>
              <a:t>lastNameTextBox.Text</a:t>
            </a:r>
            <a:r>
              <a:rPr lang="en-US" dirty="0">
                <a:solidFill>
                  <a:srgbClr val="000000"/>
                </a:solidFill>
                <a:latin typeface="Cascadia Mono" panose="020B0609020000020004" pitchFamily="49" charset="0"/>
              </a:rPr>
              <a:t>;</a:t>
            </a:r>
          </a:p>
          <a:p>
            <a:endParaRPr lang="en-US" dirty="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    </a:t>
            </a:r>
            <a:r>
              <a:rPr lang="en-US" dirty="0">
                <a:solidFill>
                  <a:srgbClr val="008000"/>
                </a:solidFill>
                <a:latin typeface="Cascadia Mono" panose="020B0609020000020004" pitchFamily="49" charset="0"/>
              </a:rPr>
              <a:t>// Display the </a:t>
            </a:r>
            <a:r>
              <a:rPr lang="en-US" dirty="0" err="1">
                <a:solidFill>
                  <a:srgbClr val="008000"/>
                </a:solidFill>
                <a:latin typeface="Cascadia Mono" panose="020B0609020000020004" pitchFamily="49" charset="0"/>
              </a:rPr>
              <a:t>fullname</a:t>
            </a:r>
            <a:r>
              <a:rPr lang="en-US" dirty="0">
                <a:solidFill>
                  <a:srgbClr val="008000"/>
                </a:solidFill>
                <a:latin typeface="Cascadia Mono" panose="020B0609020000020004" pitchFamily="49" charset="0"/>
              </a:rPr>
              <a:t> variable in the </a:t>
            </a:r>
            <a:r>
              <a:rPr lang="en-US" dirty="0" err="1">
                <a:solidFill>
                  <a:srgbClr val="008000"/>
                </a:solidFill>
                <a:latin typeface="Cascadia Mono" panose="020B0609020000020004" pitchFamily="49" charset="0"/>
              </a:rPr>
              <a:t>fullNameLabel</a:t>
            </a:r>
            <a:r>
              <a:rPr lang="en-US" dirty="0">
                <a:solidFill>
                  <a:srgbClr val="008000"/>
                </a:solidFill>
                <a:latin typeface="Cascadia Mono" panose="020B0609020000020004" pitchFamily="49" charset="0"/>
              </a:rPr>
              <a:t> control.</a:t>
            </a:r>
          </a:p>
          <a:p>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fullNameLabel.Text</a:t>
            </a:r>
            <a:r>
              <a:rPr lang="en-US" dirty="0">
                <a:solidFill>
                  <a:srgbClr val="000000"/>
                </a:solidFill>
                <a:latin typeface="Cascadia Mono" panose="020B0609020000020004" pitchFamily="49" charset="0"/>
              </a:rPr>
              <a:t> = </a:t>
            </a:r>
            <a:r>
              <a:rPr lang="en-US" dirty="0" err="1">
                <a:solidFill>
                  <a:srgbClr val="000000"/>
                </a:solidFill>
                <a:latin typeface="Cascadia Mono" panose="020B0609020000020004" pitchFamily="49" charset="0"/>
              </a:rPr>
              <a:t>fullname</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endParaRPr lang="en-US" sz="1100" dirty="0"/>
          </a:p>
        </p:txBody>
      </p:sp>
      <p:grpSp>
        <p:nvGrpSpPr>
          <p:cNvPr id="13" name="Group 12">
            <a:extLst>
              <a:ext uri="{FF2B5EF4-FFF2-40B4-BE49-F238E27FC236}">
                <a16:creationId xmlns:a16="http://schemas.microsoft.com/office/drawing/2014/main" id="{56C1FBC7-09DD-EDB8-21F2-9AF233BA1068}"/>
              </a:ext>
            </a:extLst>
          </p:cNvPr>
          <p:cNvGrpSpPr/>
          <p:nvPr/>
        </p:nvGrpSpPr>
        <p:grpSpPr>
          <a:xfrm>
            <a:off x="1158239" y="3402873"/>
            <a:ext cx="714104" cy="1484812"/>
            <a:chOff x="1158239" y="3402873"/>
            <a:chExt cx="714104" cy="1484812"/>
          </a:xfrm>
        </p:grpSpPr>
        <p:cxnSp>
          <p:nvCxnSpPr>
            <p:cNvPr id="7" name="Straight Connector 6">
              <a:extLst>
                <a:ext uri="{FF2B5EF4-FFF2-40B4-BE49-F238E27FC236}">
                  <a16:creationId xmlns:a16="http://schemas.microsoft.com/office/drawing/2014/main" id="{00ECC3FB-C210-6A17-C55D-9796ACC9D4D1}"/>
                </a:ext>
              </a:extLst>
            </p:cNvPr>
            <p:cNvCxnSpPr/>
            <p:nvPr/>
          </p:nvCxnSpPr>
          <p:spPr>
            <a:xfrm>
              <a:off x="1158240" y="3402873"/>
              <a:ext cx="714103"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C486BCC-495E-EB8D-60BD-FA883C4DE55A}"/>
                </a:ext>
              </a:extLst>
            </p:cNvPr>
            <p:cNvCxnSpPr/>
            <p:nvPr/>
          </p:nvCxnSpPr>
          <p:spPr>
            <a:xfrm>
              <a:off x="1158239" y="4260668"/>
              <a:ext cx="714103"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446B65D-4BBC-C685-4A3D-623543F263D4}"/>
                </a:ext>
              </a:extLst>
            </p:cNvPr>
            <p:cNvCxnSpPr/>
            <p:nvPr/>
          </p:nvCxnSpPr>
          <p:spPr>
            <a:xfrm>
              <a:off x="1158240" y="4887685"/>
              <a:ext cx="714103" cy="0"/>
            </a:xfrm>
            <a:prstGeom prst="line">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87D3928-6B02-0C70-5A27-352BCEB9A546}"/>
                </a:ext>
              </a:extLst>
            </p:cNvPr>
            <p:cNvCxnSpPr>
              <a:cxnSpLocks/>
            </p:cNvCxnSpPr>
            <p:nvPr/>
          </p:nvCxnSpPr>
          <p:spPr>
            <a:xfrm>
              <a:off x="1158240" y="3402873"/>
              <a:ext cx="0" cy="14848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30333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Working with Radio Buttons in Code</a:t>
            </a:r>
          </a:p>
        </p:txBody>
      </p:sp>
      <p:sp>
        <p:nvSpPr>
          <p:cNvPr id="3" name="Text Placeholder 2"/>
          <p:cNvSpPr>
            <a:spLocks noGrp="1"/>
          </p:cNvSpPr>
          <p:nvPr>
            <p:ph type="body" idx="1"/>
          </p:nvPr>
        </p:nvSpPr>
        <p:spPr>
          <a:xfrm>
            <a:off x="457200" y="1600200"/>
            <a:ext cx="8229600" cy="1431131"/>
          </a:xfrm>
        </p:spPr>
        <p:txBody>
          <a:bodyPr wrap="square" lIns="91425" tIns="91425" rIns="91425" bIns="91425">
            <a:spAutoFit/>
          </a:bodyPr>
          <a:lstStyle/>
          <a:p>
            <a:pPr marL="255651" lvl="0" indent="-255651" fontAlgn="base">
              <a:spcAft>
                <a:spcPts val="1200"/>
              </a:spcAft>
              <a:buFont typeface="Arial" panose="020B0604020202020204" pitchFamily="34" charset="0"/>
              <a:buChar char="•"/>
            </a:pPr>
            <a:r>
              <a:rPr lang="en-US" altLang="en-US" sz="2400" dirty="0">
                <a:solidFill>
                  <a:srgbClr val="000000"/>
                </a:solidFill>
                <a:latin typeface="Arial (Body)"/>
                <a:ea typeface="+mn-ea"/>
              </a:rPr>
              <a:t>In code, use a decision structure to determine whether a RadioButton is selected. For example,</a:t>
            </a:r>
          </a:p>
          <a:p>
            <a:pPr marL="486918" lvl="1" indent="0" fontAlgn="base">
              <a:spcAft>
                <a:spcPct val="0"/>
              </a:spcAft>
              <a:buNone/>
            </a:pPr>
            <a:r>
              <a:rPr lang="en-US" altLang="en-US" sz="1800" dirty="0">
                <a:solidFill>
                  <a:srgbClr val="000000"/>
                </a:solidFill>
                <a:latin typeface="Courier New" panose="02070309020205020404" pitchFamily="49" charset="0"/>
                <a:ea typeface="+mn-ea"/>
                <a:cs typeface="Courier New" panose="02070309020205020404" pitchFamily="49" charset="0"/>
              </a:rPr>
              <a:t>if (</a:t>
            </a:r>
            <a:r>
              <a:rPr lang="en-US" altLang="en-US" sz="1800" dirty="0" err="1">
                <a:solidFill>
                  <a:srgbClr val="000000"/>
                </a:solidFill>
                <a:latin typeface="Courier New" panose="02070309020205020404" pitchFamily="49" charset="0"/>
                <a:ea typeface="+mn-ea"/>
                <a:cs typeface="Courier New" panose="02070309020205020404" pitchFamily="49" charset="0"/>
              </a:rPr>
              <a:t>choiceRadioButton.Checked</a:t>
            </a:r>
            <a:r>
              <a:rPr lang="en-US" altLang="en-US" sz="1800" dirty="0">
                <a:solidFill>
                  <a:srgbClr val="000000"/>
                </a:solidFill>
                <a:latin typeface="Courier New" panose="02070309020205020404" pitchFamily="49" charset="0"/>
                <a:ea typeface="+mn-ea"/>
                <a:cs typeface="Courier New" panose="02070309020205020404" pitchFamily="49" charset="0"/>
              </a:rPr>
              <a:t>) { } else { }</a:t>
            </a:r>
          </a:p>
        </p:txBody>
      </p:sp>
      <p:sp>
        <p:nvSpPr>
          <p:cNvPr id="5" name="Text Placeholder 4"/>
          <p:cNvSpPr>
            <a:spLocks noGrp="1"/>
          </p:cNvSpPr>
          <p:nvPr>
            <p:ph type="body" idx="2"/>
          </p:nvPr>
        </p:nvSpPr>
        <p:spPr>
          <a:xfrm>
            <a:off x="457200" y="3048003"/>
            <a:ext cx="8229600" cy="899886"/>
          </a:xfrm>
        </p:spPr>
        <p:txBody>
          <a:bodyPr/>
          <a:lstStyle/>
          <a:p>
            <a:pPr lvl="0">
              <a:spcAft>
                <a:spcPts val="1200"/>
              </a:spcAft>
            </a:pPr>
            <a:r>
              <a:rPr lang="en-US" altLang="en-US" sz="2400" dirty="0">
                <a:solidFill>
                  <a:srgbClr val="000000"/>
                </a:solidFill>
                <a:latin typeface="Arial (Body)"/>
              </a:rPr>
              <a:t>You do not need to use the </a:t>
            </a:r>
            <a:r>
              <a:rPr lang="en-US" altLang="en-US" sz="2400" dirty="0">
                <a:solidFill>
                  <a:srgbClr val="000000"/>
                </a:solidFill>
                <a:latin typeface="Courier New" panose="02070309020205020404" pitchFamily="49" charset="0"/>
                <a:cs typeface="Courier New" panose="02070309020205020404" pitchFamily="49" charset="0"/>
              </a:rPr>
              <a:t>==</a:t>
            </a:r>
            <a:r>
              <a:rPr lang="en-US" altLang="en-US" sz="2400" dirty="0">
                <a:solidFill>
                  <a:srgbClr val="000000"/>
                </a:solidFill>
                <a:latin typeface="Arial (Body)"/>
              </a:rPr>
              <a:t> operator, although the following is equivalent to the above</a:t>
            </a:r>
          </a:p>
          <a:p>
            <a:pPr marL="486918" lvl="1" indent="0">
              <a:buNone/>
            </a:pPr>
            <a:r>
              <a:rPr lang="en-US" altLang="en-US" sz="1800" dirty="0">
                <a:solidFill>
                  <a:srgbClr val="000000"/>
                </a:solidFill>
                <a:latin typeface="Courier New" panose="02070309020205020404" pitchFamily="49" charset="0"/>
                <a:cs typeface="Courier New" panose="02070309020205020404" pitchFamily="49" charset="0"/>
              </a:rPr>
              <a:t>if (</a:t>
            </a:r>
            <a:r>
              <a:rPr lang="en-US" altLang="en-US" sz="1800" dirty="0" err="1">
                <a:solidFill>
                  <a:srgbClr val="000000"/>
                </a:solidFill>
                <a:latin typeface="Courier New" panose="02070309020205020404" pitchFamily="49" charset="0"/>
                <a:cs typeface="Courier New" panose="02070309020205020404" pitchFamily="49" charset="0"/>
              </a:rPr>
              <a:t>choiceRadioButton.Checked</a:t>
            </a:r>
            <a:r>
              <a:rPr lang="en-US" altLang="en-US" sz="1800" dirty="0">
                <a:solidFill>
                  <a:srgbClr val="000000"/>
                </a:solidFill>
                <a:latin typeface="Courier New" panose="02070309020205020404" pitchFamily="49" charset="0"/>
                <a:cs typeface="Courier New" panose="02070309020205020404" pitchFamily="49" charset="0"/>
              </a:rPr>
              <a:t> == true) { } else { }</a:t>
            </a:r>
            <a:endParaRPr lang="en-US" altLang="en-US" sz="1800" dirty="0">
              <a:solidFill>
                <a:srgbClr val="000000"/>
              </a:solidFill>
              <a:latin typeface="Arial (Body)"/>
            </a:endParaRPr>
          </a:p>
        </p:txBody>
      </p:sp>
    </p:spTree>
    <p:extLst>
      <p:ext uri="{BB962C8B-B14F-4D97-AF65-F5344CB8AC3E}">
        <p14:creationId xmlns:p14="http://schemas.microsoft.com/office/powerpoint/2010/main" val="4023916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Checkbox Control</a:t>
            </a:r>
          </a:p>
        </p:txBody>
      </p:sp>
      <p:sp>
        <p:nvSpPr>
          <p:cNvPr id="3" name="Text Placeholder 2"/>
          <p:cNvSpPr>
            <a:spLocks noGrp="1"/>
          </p:cNvSpPr>
          <p:nvPr>
            <p:ph type="body" idx="1"/>
          </p:nvPr>
        </p:nvSpPr>
        <p:spPr>
          <a:xfrm>
            <a:off x="457200" y="1600200"/>
            <a:ext cx="8229600" cy="44165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The .NET Framework provide the CheckBox Control for you to give the user an option, such as true/false or yes/no</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Common properties are:</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Text</a:t>
            </a:r>
            <a:r>
              <a:rPr lang="en-US" altLang="en-US" sz="2400" dirty="0">
                <a:solidFill>
                  <a:srgbClr val="000000"/>
                </a:solidFill>
                <a:latin typeface="Arial (Body)"/>
              </a:rPr>
              <a:t>: holds the text that is displayed next to the radio button</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Checked</a:t>
            </a:r>
            <a:r>
              <a:rPr lang="en-US" altLang="en-US" sz="2400" dirty="0">
                <a:solidFill>
                  <a:srgbClr val="000000"/>
                </a:solidFill>
                <a:latin typeface="Arial (Body)"/>
              </a:rPr>
              <a:t>: a Boolean property that determines whether the control is selected or deselected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code, use a decision structure to determine whether a CheckBox is selected. For example,</a:t>
            </a:r>
          </a:p>
        </p:txBody>
      </p:sp>
      <p:sp>
        <p:nvSpPr>
          <p:cNvPr id="4" name="TextBox 3">
            <a:extLst>
              <a:ext uri="{FF2B5EF4-FFF2-40B4-BE49-F238E27FC236}">
                <a16:creationId xmlns:a16="http://schemas.microsoft.com/office/drawing/2014/main" id="{DC7600C4-A05B-3801-3A15-757CA69E4C9D}"/>
              </a:ext>
            </a:extLst>
          </p:cNvPr>
          <p:cNvSpPr txBox="1"/>
          <p:nvPr/>
        </p:nvSpPr>
        <p:spPr>
          <a:xfrm>
            <a:off x="1581150" y="5957931"/>
            <a:ext cx="5391150" cy="338554"/>
          </a:xfrm>
          <a:prstGeom prst="rect">
            <a:avLst/>
          </a:prstGeom>
          <a:noFill/>
        </p:spPr>
        <p:txBody>
          <a:bodyPr wrap="square" rtlCol="0">
            <a:spAutoFit/>
          </a:bodyPr>
          <a:lstStyle/>
          <a:p>
            <a:r>
              <a:rPr lang="en-US" altLang="en-US" sz="1600" dirty="0">
                <a:solidFill>
                  <a:srgbClr val="000000"/>
                </a:solidFill>
                <a:latin typeface="Cascadia Code" panose="020B0609020000020004" pitchFamily="49" charset="0"/>
                <a:ea typeface="+mn-ea"/>
                <a:cs typeface="Cascadia Code" panose="020B0609020000020004" pitchFamily="49" charset="0"/>
              </a:rPr>
              <a:t>if (option1CheckBox.Checked) { } else { }</a:t>
            </a:r>
          </a:p>
        </p:txBody>
      </p:sp>
    </p:spTree>
    <p:extLst>
      <p:ext uri="{BB962C8B-B14F-4D97-AF65-F5344CB8AC3E}">
        <p14:creationId xmlns:p14="http://schemas.microsoft.com/office/powerpoint/2010/main" val="19124046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CheckedChanged Event</a:t>
            </a: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Anything a radio button or a check box control's Checked property changes, a CheckedChanged event is raised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You can create a CheckedChanged event handler and write code to respond to the event</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Double click the control in the </a:t>
            </a:r>
            <a:r>
              <a:rPr lang="en-US" altLang="en-US" sz="2400" i="1" dirty="0">
                <a:solidFill>
                  <a:srgbClr val="000000"/>
                </a:solidFill>
                <a:latin typeface="Arial (Body)"/>
                <a:ea typeface="+mn-ea"/>
              </a:rPr>
              <a:t>Designer</a:t>
            </a:r>
            <a:r>
              <a:rPr lang="en-US" altLang="en-US" sz="2400" dirty="0">
                <a:solidFill>
                  <a:srgbClr val="000000"/>
                </a:solidFill>
                <a:latin typeface="Arial (Body)"/>
                <a:ea typeface="+mn-ea"/>
              </a:rPr>
              <a:t> to create an empty CheckedChanged event handler similar to:</a:t>
            </a:r>
            <a:endParaRPr lang="en-US" altLang="en-US" sz="2400" dirty="0">
              <a:solidFill>
                <a:srgbClr val="000000"/>
              </a:solidFill>
              <a:latin typeface="Arial (Body)"/>
            </a:endParaRPr>
          </a:p>
        </p:txBody>
      </p:sp>
      <p:sp>
        <p:nvSpPr>
          <p:cNvPr id="4" name="TextBox 3">
            <a:extLst>
              <a:ext uri="{FF2B5EF4-FFF2-40B4-BE49-F238E27FC236}">
                <a16:creationId xmlns:a16="http://schemas.microsoft.com/office/drawing/2014/main" id="{19EE276B-BAEF-7AA1-4964-CA33024C0411}"/>
              </a:ext>
            </a:extLst>
          </p:cNvPr>
          <p:cNvSpPr txBox="1"/>
          <p:nvPr/>
        </p:nvSpPr>
        <p:spPr>
          <a:xfrm>
            <a:off x="600075" y="4819650"/>
            <a:ext cx="8229600" cy="738664"/>
          </a:xfrm>
          <a:prstGeom prst="rect">
            <a:avLst/>
          </a:prstGeom>
          <a:noFill/>
        </p:spPr>
        <p:txBody>
          <a:bodyPr wrap="square" rtlCol="0">
            <a:spAutoFit/>
          </a:bodyPr>
          <a:lstStyle/>
          <a:p>
            <a:r>
              <a:rPr lang="en-US" dirty="0">
                <a:solidFill>
                  <a:srgbClr val="0000FF"/>
                </a:solidFill>
                <a:latin typeface="Cascadia Mono" panose="020B0609020000020004" pitchFamily="49" charset="0"/>
              </a:rPr>
              <a:t>private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void</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yellowRadioButton_CheckedChanged</a:t>
            </a:r>
            <a:r>
              <a:rPr lang="en-US" dirty="0">
                <a:solidFill>
                  <a:srgbClr val="000000"/>
                </a:solidFill>
                <a:latin typeface="Cascadia Mono" panose="020B0609020000020004" pitchFamily="49" charset="0"/>
              </a:rPr>
              <a:t>(</a:t>
            </a:r>
            <a:r>
              <a:rPr lang="en-US" dirty="0">
                <a:solidFill>
                  <a:srgbClr val="0000FF"/>
                </a:solidFill>
                <a:latin typeface="Cascadia Mono" panose="020B0609020000020004" pitchFamily="49" charset="0"/>
              </a:rPr>
              <a:t>object</a:t>
            </a:r>
            <a:r>
              <a:rPr lang="en-US" dirty="0">
                <a:solidFill>
                  <a:srgbClr val="000000"/>
                </a:solidFill>
                <a:latin typeface="Cascadia Mono" panose="020B0609020000020004" pitchFamily="49" charset="0"/>
              </a:rPr>
              <a:t> sender, </a:t>
            </a:r>
            <a:r>
              <a:rPr lang="en-US" dirty="0" err="1">
                <a:solidFill>
                  <a:srgbClr val="000000"/>
                </a:solidFill>
                <a:latin typeface="Cascadia Mono" panose="020B0609020000020004" pitchFamily="49" charset="0"/>
              </a:rPr>
              <a:t>EventArgs</a:t>
            </a:r>
            <a:r>
              <a:rPr lang="en-US" dirty="0">
                <a:solidFill>
                  <a:srgbClr val="000000"/>
                </a:solidFill>
                <a:latin typeface="Cascadia Mono" panose="020B0609020000020004" pitchFamily="49" charset="0"/>
              </a:rPr>
              <a:t> e)</a:t>
            </a:r>
          </a:p>
          <a:p>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endParaRPr lang="en-US" sz="1100" dirty="0"/>
          </a:p>
        </p:txBody>
      </p:sp>
    </p:spTree>
    <p:extLst>
      <p:ext uri="{BB962C8B-B14F-4D97-AF65-F5344CB8AC3E}">
        <p14:creationId xmlns:p14="http://schemas.microsoft.com/office/powerpoint/2010/main" val="562280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4.9 Radio Buttons and Check Boxes</a:t>
            </a:r>
          </a:p>
        </p:txBody>
      </p:sp>
      <p:sp>
        <p:nvSpPr>
          <p:cNvPr id="3" name="Content Placeholder 2"/>
          <p:cNvSpPr>
            <a:spLocks noGrp="1"/>
          </p:cNvSpPr>
          <p:nvPr>
            <p:ph idx="1"/>
          </p:nvPr>
        </p:nvSpPr>
        <p:spPr>
          <a:xfrm>
            <a:off x="457200" y="1600200"/>
            <a:ext cx="8229600" cy="266993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b="1" dirty="0">
                <a:solidFill>
                  <a:srgbClr val="000000"/>
                </a:solidFill>
                <a:latin typeface="Arial (Body)"/>
                <a:ea typeface="+mn-ea"/>
              </a:rPr>
              <a:t>Radio buttons </a:t>
            </a:r>
            <a:r>
              <a:rPr lang="en-US" altLang="en-US" sz="2400" dirty="0">
                <a:solidFill>
                  <a:srgbClr val="000000"/>
                </a:solidFill>
                <a:latin typeface="Arial (Body)"/>
                <a:ea typeface="+mn-ea"/>
              </a:rPr>
              <a:t>allow users to select one choice from several possible choices</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Clicking on a radio button, the program automatically deselects any others. This is known as mutually exclusive selection</a:t>
            </a:r>
          </a:p>
          <a:p>
            <a:pPr marL="255651" lvl="0" indent="-255651" fontAlgn="base">
              <a:spcAft>
                <a:spcPct val="0"/>
              </a:spcAft>
              <a:buFont typeface="Arial" panose="020B0604020202020204" pitchFamily="34" charset="0"/>
              <a:buChar char="•"/>
            </a:pPr>
            <a:r>
              <a:rPr lang="en-US" altLang="en-US" sz="2400" b="1" dirty="0">
                <a:solidFill>
                  <a:srgbClr val="000000"/>
                </a:solidFill>
                <a:latin typeface="Arial (Body)"/>
                <a:ea typeface="+mn-ea"/>
              </a:rPr>
              <a:t>Check boxes </a:t>
            </a:r>
            <a:r>
              <a:rPr lang="en-US" altLang="en-US" sz="2400" dirty="0">
                <a:solidFill>
                  <a:srgbClr val="000000"/>
                </a:solidFill>
                <a:latin typeface="Arial (Body)"/>
                <a:ea typeface="+mn-ea"/>
              </a:rPr>
              <a:t>allows users to select multiple options</a:t>
            </a:r>
          </a:p>
        </p:txBody>
      </p:sp>
      <p:pic>
        <p:nvPicPr>
          <p:cNvPr id="5" name="Picture 4" descr="A radio button example dialog box has 1 section, select your favorite sport. The radio button options are as follows. Football, basketball, baseball. Football is selected. There is an O K button at the bottom of the dialog box.">
            <a:extLst>
              <a:ext uri="{FF2B5EF4-FFF2-40B4-BE49-F238E27FC236}">
                <a16:creationId xmlns:a16="http://schemas.microsoft.com/office/drawing/2014/main" id="{6FDB93F8-7EBE-BA44-C4A4-BCDC5BEE953E}"/>
              </a:ext>
            </a:extLst>
          </p:cNvPr>
          <p:cNvPicPr>
            <a:picLocks noChangeAspect="1"/>
          </p:cNvPicPr>
          <p:nvPr/>
        </p:nvPicPr>
        <p:blipFill>
          <a:blip r:embed="rId2"/>
          <a:stretch>
            <a:fillRect/>
          </a:stretch>
        </p:blipFill>
        <p:spPr>
          <a:xfrm>
            <a:off x="1514659" y="4295895"/>
            <a:ext cx="2952381" cy="1923810"/>
          </a:xfrm>
          <a:prstGeom prst="rect">
            <a:avLst/>
          </a:prstGeom>
        </p:spPr>
      </p:pic>
      <p:pic>
        <p:nvPicPr>
          <p:cNvPr id="9" name="Picture 8" descr="A check box example dialog box has 1 section, select your pizza toppings. The check box options are as follows. Pepperoni, cheese, anchovies. Cheese is selected. There is an O K button at the bottom of the dialog box.">
            <a:extLst>
              <a:ext uri="{FF2B5EF4-FFF2-40B4-BE49-F238E27FC236}">
                <a16:creationId xmlns:a16="http://schemas.microsoft.com/office/drawing/2014/main" id="{87D30F8C-85C0-B1D9-04AC-B16509B7D2B4}"/>
              </a:ext>
            </a:extLst>
          </p:cNvPr>
          <p:cNvPicPr>
            <a:picLocks noChangeAspect="1"/>
          </p:cNvPicPr>
          <p:nvPr/>
        </p:nvPicPr>
        <p:blipFill>
          <a:blip r:embed="rId3"/>
          <a:stretch>
            <a:fillRect/>
          </a:stretch>
        </p:blipFill>
        <p:spPr>
          <a:xfrm>
            <a:off x="4924571" y="4314943"/>
            <a:ext cx="2342857" cy="1904762"/>
          </a:xfrm>
          <a:prstGeom prst="rect">
            <a:avLst/>
          </a:prstGeom>
        </p:spPr>
      </p:pic>
    </p:spTree>
    <p:extLst>
      <p:ext uri="{BB962C8B-B14F-4D97-AF65-F5344CB8AC3E}">
        <p14:creationId xmlns:p14="http://schemas.microsoft.com/office/powerpoint/2010/main" val="12724475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err="1">
                <a:latin typeface="Times New Roman" panose="02020603050405020304" pitchFamily="18" charset="0"/>
                <a:ea typeface="+mj-ea"/>
                <a:cs typeface="Arial"/>
              </a:rPr>
              <a:t>RadioButton</a:t>
            </a:r>
            <a:r>
              <a:rPr lang="en-US" altLang="en-US" dirty="0">
                <a:latin typeface="Times New Roman" panose="02020603050405020304" pitchFamily="18" charset="0"/>
                <a:ea typeface="+mj-ea"/>
                <a:cs typeface="Arial"/>
              </a:rPr>
              <a:t> Control</a:t>
            </a:r>
          </a:p>
        </p:txBody>
      </p:sp>
      <p:sp>
        <p:nvSpPr>
          <p:cNvPr id="3" name="Text Placeholder 2"/>
          <p:cNvSpPr>
            <a:spLocks noGrp="1"/>
          </p:cNvSpPr>
          <p:nvPr>
            <p:ph type="body" idx="1"/>
          </p:nvPr>
        </p:nvSpPr>
        <p:spPr>
          <a:xfrm>
            <a:off x="457200" y="1600200"/>
            <a:ext cx="8229600"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.N</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E</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T provides the RadioButton Control for you to create a group of radio buttons</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Common properties are:</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Text</a:t>
            </a:r>
            <a:r>
              <a:rPr lang="en-US" altLang="en-US" sz="2400" dirty="0">
                <a:solidFill>
                  <a:srgbClr val="000000"/>
                </a:solidFill>
                <a:latin typeface="Arial (Body)"/>
              </a:rPr>
              <a:t>: holds the text that is displayed next to the radio button</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Checked</a:t>
            </a:r>
            <a:r>
              <a:rPr lang="en-US" altLang="en-US" sz="2400" dirty="0">
                <a:solidFill>
                  <a:srgbClr val="000000"/>
                </a:solidFill>
                <a:latin typeface="Arial (Body)"/>
              </a:rPr>
              <a:t>: a Boolean property that determines whether the control is selected or deselected</a:t>
            </a:r>
          </a:p>
        </p:txBody>
      </p:sp>
    </p:spTree>
    <p:extLst>
      <p:ext uri="{BB962C8B-B14F-4D97-AF65-F5344CB8AC3E}">
        <p14:creationId xmlns:p14="http://schemas.microsoft.com/office/powerpoint/2010/main" val="3467530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Working with Radio Buttons in Code</a:t>
            </a:r>
          </a:p>
        </p:txBody>
      </p:sp>
      <p:sp>
        <p:nvSpPr>
          <p:cNvPr id="3" name="Text Placeholder 2"/>
          <p:cNvSpPr>
            <a:spLocks noGrp="1"/>
          </p:cNvSpPr>
          <p:nvPr>
            <p:ph type="body" idx="1"/>
          </p:nvPr>
        </p:nvSpPr>
        <p:spPr>
          <a:xfrm>
            <a:off x="457200" y="1600200"/>
            <a:ext cx="8229600" cy="1431131"/>
          </a:xfrm>
        </p:spPr>
        <p:txBody>
          <a:bodyPr wrap="square" lIns="91425" tIns="91425" rIns="91425" bIns="91425">
            <a:spAutoFit/>
          </a:bodyPr>
          <a:lstStyle/>
          <a:p>
            <a:pPr marL="255651" lvl="0" indent="-255651" fontAlgn="base">
              <a:spcAft>
                <a:spcPts val="1200"/>
              </a:spcAft>
              <a:buFont typeface="Arial" panose="020B0604020202020204" pitchFamily="34" charset="0"/>
              <a:buChar char="•"/>
            </a:pPr>
            <a:r>
              <a:rPr lang="en-US" altLang="en-US" sz="2400" dirty="0">
                <a:solidFill>
                  <a:srgbClr val="000000"/>
                </a:solidFill>
                <a:latin typeface="Arial (Body)"/>
                <a:ea typeface="+mn-ea"/>
              </a:rPr>
              <a:t>In code, use a decision structure to determine whether a RadioButton is selected. For example,</a:t>
            </a:r>
          </a:p>
          <a:p>
            <a:pPr marL="486918" lvl="1" indent="0" fontAlgn="base">
              <a:spcAft>
                <a:spcPct val="0"/>
              </a:spcAft>
              <a:buNone/>
            </a:pPr>
            <a:r>
              <a:rPr lang="en-US" altLang="en-US" sz="1800" dirty="0">
                <a:solidFill>
                  <a:srgbClr val="000000"/>
                </a:solidFill>
                <a:latin typeface="Courier New" panose="02070309020205020404" pitchFamily="49" charset="0"/>
                <a:ea typeface="+mn-ea"/>
                <a:cs typeface="Courier New" panose="02070309020205020404" pitchFamily="49" charset="0"/>
              </a:rPr>
              <a:t>if (</a:t>
            </a:r>
            <a:r>
              <a:rPr lang="en-US" altLang="en-US" sz="1800" dirty="0" err="1">
                <a:solidFill>
                  <a:srgbClr val="000000"/>
                </a:solidFill>
                <a:latin typeface="Courier New" panose="02070309020205020404" pitchFamily="49" charset="0"/>
                <a:ea typeface="+mn-ea"/>
                <a:cs typeface="Courier New" panose="02070309020205020404" pitchFamily="49" charset="0"/>
              </a:rPr>
              <a:t>choiceRadioButton.Checked</a:t>
            </a:r>
            <a:r>
              <a:rPr lang="en-US" altLang="en-US" sz="1800" dirty="0">
                <a:solidFill>
                  <a:srgbClr val="000000"/>
                </a:solidFill>
                <a:latin typeface="Courier New" panose="02070309020205020404" pitchFamily="49" charset="0"/>
                <a:ea typeface="+mn-ea"/>
                <a:cs typeface="Courier New" panose="02070309020205020404" pitchFamily="49" charset="0"/>
              </a:rPr>
              <a:t>) { } else { }</a:t>
            </a:r>
          </a:p>
        </p:txBody>
      </p:sp>
      <p:sp>
        <p:nvSpPr>
          <p:cNvPr id="5" name="Text Placeholder 4"/>
          <p:cNvSpPr>
            <a:spLocks noGrp="1"/>
          </p:cNvSpPr>
          <p:nvPr>
            <p:ph type="body" idx="2"/>
          </p:nvPr>
        </p:nvSpPr>
        <p:spPr>
          <a:xfrm>
            <a:off x="457200" y="3048003"/>
            <a:ext cx="8229600" cy="899886"/>
          </a:xfrm>
        </p:spPr>
        <p:txBody>
          <a:bodyPr/>
          <a:lstStyle/>
          <a:p>
            <a:pPr lvl="0">
              <a:spcAft>
                <a:spcPts val="1200"/>
              </a:spcAft>
            </a:pPr>
            <a:r>
              <a:rPr lang="en-US" altLang="en-US" sz="2400" dirty="0">
                <a:solidFill>
                  <a:srgbClr val="000000"/>
                </a:solidFill>
                <a:latin typeface="Arial (Body)"/>
              </a:rPr>
              <a:t>You do not need to use the </a:t>
            </a:r>
            <a:r>
              <a:rPr lang="en-US" altLang="en-US" sz="2400" dirty="0">
                <a:solidFill>
                  <a:srgbClr val="000000"/>
                </a:solidFill>
                <a:latin typeface="Courier New" panose="02070309020205020404" pitchFamily="49" charset="0"/>
                <a:cs typeface="Courier New" panose="02070309020205020404" pitchFamily="49" charset="0"/>
              </a:rPr>
              <a:t>==</a:t>
            </a:r>
            <a:r>
              <a:rPr lang="en-US" altLang="en-US" sz="2400" dirty="0">
                <a:solidFill>
                  <a:srgbClr val="000000"/>
                </a:solidFill>
                <a:latin typeface="Arial (Body)"/>
              </a:rPr>
              <a:t> operator, although the following is equivalent to the above</a:t>
            </a:r>
          </a:p>
          <a:p>
            <a:pPr marL="486918" lvl="1" indent="0">
              <a:buNone/>
            </a:pPr>
            <a:r>
              <a:rPr lang="en-US" altLang="en-US" sz="1800" dirty="0">
                <a:solidFill>
                  <a:srgbClr val="000000"/>
                </a:solidFill>
                <a:latin typeface="Courier New" panose="02070309020205020404" pitchFamily="49" charset="0"/>
                <a:cs typeface="Courier New" panose="02070309020205020404" pitchFamily="49" charset="0"/>
              </a:rPr>
              <a:t>if (</a:t>
            </a:r>
            <a:r>
              <a:rPr lang="en-US" altLang="en-US" sz="1800" dirty="0" err="1">
                <a:solidFill>
                  <a:srgbClr val="000000"/>
                </a:solidFill>
                <a:latin typeface="Courier New" panose="02070309020205020404" pitchFamily="49" charset="0"/>
                <a:cs typeface="Courier New" panose="02070309020205020404" pitchFamily="49" charset="0"/>
              </a:rPr>
              <a:t>choiceRadioButton.Checked</a:t>
            </a:r>
            <a:r>
              <a:rPr lang="en-US" altLang="en-US" sz="1800" dirty="0">
                <a:solidFill>
                  <a:srgbClr val="000000"/>
                </a:solidFill>
                <a:latin typeface="Courier New" panose="02070309020205020404" pitchFamily="49" charset="0"/>
                <a:cs typeface="Courier New" panose="02070309020205020404" pitchFamily="49" charset="0"/>
              </a:rPr>
              <a:t> == true) { } else { }</a:t>
            </a:r>
            <a:endParaRPr lang="en-US" altLang="en-US" sz="1800" dirty="0">
              <a:solidFill>
                <a:srgbClr val="000000"/>
              </a:solidFill>
              <a:latin typeface="Arial (Body)"/>
            </a:endParaRPr>
          </a:p>
        </p:txBody>
      </p:sp>
    </p:spTree>
    <p:extLst>
      <p:ext uri="{BB962C8B-B14F-4D97-AF65-F5344CB8AC3E}">
        <p14:creationId xmlns:p14="http://schemas.microsoft.com/office/powerpoint/2010/main" val="3966261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Checkbox Control</a:t>
            </a:r>
          </a:p>
        </p:txBody>
      </p:sp>
      <p:sp>
        <p:nvSpPr>
          <p:cNvPr id="3" name="Text Placeholder 2"/>
          <p:cNvSpPr>
            <a:spLocks noGrp="1"/>
          </p:cNvSpPr>
          <p:nvPr>
            <p:ph type="body" idx="1"/>
          </p:nvPr>
        </p:nvSpPr>
        <p:spPr>
          <a:xfrm>
            <a:off x="457200" y="1600200"/>
            <a:ext cx="8229600" cy="44165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The .NET Framework provide the CheckBox Control for you to give the user an option, such as true/false or yes/no</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Common properties are:</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Text</a:t>
            </a:r>
            <a:r>
              <a:rPr lang="en-US" altLang="en-US" sz="2400" dirty="0">
                <a:solidFill>
                  <a:srgbClr val="000000"/>
                </a:solidFill>
                <a:latin typeface="Arial (Body)"/>
              </a:rPr>
              <a:t>: holds the text that is displayed next to the radio button</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Arial (Body)"/>
              </a:rPr>
              <a:t>Checked</a:t>
            </a:r>
            <a:r>
              <a:rPr lang="en-US" altLang="en-US" sz="2400" dirty="0">
                <a:solidFill>
                  <a:srgbClr val="000000"/>
                </a:solidFill>
                <a:latin typeface="Arial (Body)"/>
              </a:rPr>
              <a:t>: a Boolean property that determines whether the control is selected or deselected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code, use a decision structure to determine whether a CheckBox is selected. For example,</a:t>
            </a:r>
          </a:p>
        </p:txBody>
      </p:sp>
      <p:sp>
        <p:nvSpPr>
          <p:cNvPr id="4" name="TextBox 3">
            <a:extLst>
              <a:ext uri="{FF2B5EF4-FFF2-40B4-BE49-F238E27FC236}">
                <a16:creationId xmlns:a16="http://schemas.microsoft.com/office/drawing/2014/main" id="{DC7600C4-A05B-3801-3A15-757CA69E4C9D}"/>
              </a:ext>
            </a:extLst>
          </p:cNvPr>
          <p:cNvSpPr txBox="1"/>
          <p:nvPr/>
        </p:nvSpPr>
        <p:spPr>
          <a:xfrm>
            <a:off x="1581150" y="5957931"/>
            <a:ext cx="5391150" cy="338554"/>
          </a:xfrm>
          <a:prstGeom prst="rect">
            <a:avLst/>
          </a:prstGeom>
          <a:noFill/>
        </p:spPr>
        <p:txBody>
          <a:bodyPr wrap="square" rtlCol="0">
            <a:spAutoFit/>
          </a:bodyPr>
          <a:lstStyle/>
          <a:p>
            <a:r>
              <a:rPr lang="en-US" altLang="en-US" sz="1600" dirty="0">
                <a:solidFill>
                  <a:srgbClr val="000000"/>
                </a:solidFill>
                <a:latin typeface="Cascadia Code" panose="020B0609020000020004" pitchFamily="49" charset="0"/>
                <a:ea typeface="+mn-ea"/>
                <a:cs typeface="Cascadia Code" panose="020B0609020000020004" pitchFamily="49" charset="0"/>
              </a:rPr>
              <a:t>if (option1CheckBox.Checked) { } else { }</a:t>
            </a:r>
          </a:p>
        </p:txBody>
      </p:sp>
    </p:spTree>
    <p:extLst>
      <p:ext uri="{BB962C8B-B14F-4D97-AF65-F5344CB8AC3E}">
        <p14:creationId xmlns:p14="http://schemas.microsoft.com/office/powerpoint/2010/main" val="26654677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CheckedChanged Event</a:t>
            </a:r>
          </a:p>
        </p:txBody>
      </p:sp>
      <p:sp>
        <p:nvSpPr>
          <p:cNvPr id="3" name="Text Placeholder 2"/>
          <p:cNvSpPr>
            <a:spLocks noGrp="1"/>
          </p:cNvSpPr>
          <p:nvPr>
            <p:ph type="body" idx="1"/>
          </p:nvPr>
        </p:nvSpPr>
        <p:spPr>
          <a:xfrm>
            <a:off x="457200" y="1600200"/>
            <a:ext cx="8229600" cy="278534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Anything a radio button or a check box control's Checked property changes, a CheckedChanged event is raised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You can create a CheckedChanged event handler and write code to respond to the event</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Double click the control in the </a:t>
            </a:r>
            <a:r>
              <a:rPr lang="en-US" altLang="en-US" sz="2400" i="1" dirty="0">
                <a:solidFill>
                  <a:srgbClr val="000000"/>
                </a:solidFill>
                <a:latin typeface="Arial (Body)"/>
                <a:ea typeface="+mn-ea"/>
              </a:rPr>
              <a:t>Designer</a:t>
            </a:r>
            <a:r>
              <a:rPr lang="en-US" altLang="en-US" sz="2400" dirty="0">
                <a:solidFill>
                  <a:srgbClr val="000000"/>
                </a:solidFill>
                <a:latin typeface="Arial (Body)"/>
                <a:ea typeface="+mn-ea"/>
              </a:rPr>
              <a:t> to create an empty CheckedChanged event handler similar to:</a:t>
            </a:r>
            <a:endParaRPr lang="en-US" altLang="en-US" sz="2400" dirty="0">
              <a:solidFill>
                <a:srgbClr val="000000"/>
              </a:solidFill>
              <a:latin typeface="Arial (Body)"/>
            </a:endParaRPr>
          </a:p>
        </p:txBody>
      </p:sp>
      <p:sp>
        <p:nvSpPr>
          <p:cNvPr id="4" name="TextBox 3">
            <a:extLst>
              <a:ext uri="{FF2B5EF4-FFF2-40B4-BE49-F238E27FC236}">
                <a16:creationId xmlns:a16="http://schemas.microsoft.com/office/drawing/2014/main" id="{19EE276B-BAEF-7AA1-4964-CA33024C0411}"/>
              </a:ext>
            </a:extLst>
          </p:cNvPr>
          <p:cNvSpPr txBox="1"/>
          <p:nvPr/>
        </p:nvSpPr>
        <p:spPr>
          <a:xfrm>
            <a:off x="600075" y="4819650"/>
            <a:ext cx="8229600" cy="738664"/>
          </a:xfrm>
          <a:prstGeom prst="rect">
            <a:avLst/>
          </a:prstGeom>
          <a:noFill/>
        </p:spPr>
        <p:txBody>
          <a:bodyPr wrap="square" rtlCol="0">
            <a:spAutoFit/>
          </a:bodyPr>
          <a:lstStyle/>
          <a:p>
            <a:r>
              <a:rPr lang="en-US" dirty="0">
                <a:solidFill>
                  <a:srgbClr val="0000FF"/>
                </a:solidFill>
                <a:latin typeface="Cascadia Mono" panose="020B0609020000020004" pitchFamily="49" charset="0"/>
              </a:rPr>
              <a:t>private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void</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yellowRadioButton_CheckedChanged</a:t>
            </a:r>
            <a:r>
              <a:rPr lang="en-US" dirty="0">
                <a:solidFill>
                  <a:srgbClr val="000000"/>
                </a:solidFill>
                <a:latin typeface="Cascadia Mono" panose="020B0609020000020004" pitchFamily="49" charset="0"/>
              </a:rPr>
              <a:t>(</a:t>
            </a:r>
            <a:r>
              <a:rPr lang="en-US" dirty="0">
                <a:solidFill>
                  <a:srgbClr val="0000FF"/>
                </a:solidFill>
                <a:latin typeface="Cascadia Mono" panose="020B0609020000020004" pitchFamily="49" charset="0"/>
              </a:rPr>
              <a:t>object</a:t>
            </a:r>
            <a:r>
              <a:rPr lang="en-US" dirty="0">
                <a:solidFill>
                  <a:srgbClr val="000000"/>
                </a:solidFill>
                <a:latin typeface="Cascadia Mono" panose="020B0609020000020004" pitchFamily="49" charset="0"/>
              </a:rPr>
              <a:t> sender, </a:t>
            </a:r>
            <a:r>
              <a:rPr lang="en-US" dirty="0" err="1">
                <a:solidFill>
                  <a:srgbClr val="000000"/>
                </a:solidFill>
                <a:latin typeface="Cascadia Mono" panose="020B0609020000020004" pitchFamily="49" charset="0"/>
              </a:rPr>
              <a:t>EventArgs</a:t>
            </a:r>
            <a:r>
              <a:rPr lang="en-US" dirty="0">
                <a:solidFill>
                  <a:srgbClr val="000000"/>
                </a:solidFill>
                <a:latin typeface="Cascadia Mono" panose="020B0609020000020004" pitchFamily="49" charset="0"/>
              </a:rPr>
              <a:t> e)</a:t>
            </a:r>
          </a:p>
          <a:p>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endParaRPr lang="en-US" sz="1100" dirty="0"/>
          </a:p>
        </p:txBody>
      </p:sp>
    </p:spTree>
    <p:extLst>
      <p:ext uri="{BB962C8B-B14F-4D97-AF65-F5344CB8AC3E}">
        <p14:creationId xmlns:p14="http://schemas.microsoft.com/office/powerpoint/2010/main" val="3535746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4.10 The </a:t>
            </a:r>
            <a:r>
              <a:rPr lang="en-US" altLang="en-US" dirty="0">
                <a:latin typeface="Courier New" panose="02070309020205020404" pitchFamily="49" charset="0"/>
                <a:ea typeface="+mj-ea"/>
                <a:cs typeface="Courier New" panose="02070309020205020404" pitchFamily="49" charset="0"/>
              </a:rPr>
              <a:t>switch</a:t>
            </a:r>
            <a:r>
              <a:rPr lang="en-US" altLang="en-US" dirty="0">
                <a:latin typeface="Times New Roman" panose="02020603050405020304" pitchFamily="18" charset="0"/>
                <a:ea typeface="+mj-ea"/>
                <a:cs typeface="Arial"/>
              </a:rPr>
              <a:t> Statement</a:t>
            </a:r>
          </a:p>
        </p:txBody>
      </p:sp>
      <p:sp>
        <p:nvSpPr>
          <p:cNvPr id="3" name="Text Placeholder 2"/>
          <p:cNvSpPr>
            <a:spLocks noGrp="1"/>
          </p:cNvSpPr>
          <p:nvPr>
            <p:ph type="body" idx="1"/>
          </p:nvPr>
        </p:nvSpPr>
        <p:spPr>
          <a:xfrm>
            <a:off x="457200" y="1600200"/>
            <a:ext cx="8229600" cy="315467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The </a:t>
            </a:r>
            <a:r>
              <a:rPr lang="en-US" altLang="en-US" sz="2400" b="1" dirty="0">
                <a:solidFill>
                  <a:srgbClr val="000000"/>
                </a:solidFill>
                <a:latin typeface="Courier New" panose="02070309020205020404" pitchFamily="49" charset="0"/>
                <a:ea typeface="+mn-ea"/>
                <a:cs typeface="Courier New" panose="02070309020205020404" pitchFamily="49" charset="0"/>
              </a:rPr>
              <a:t>switch</a:t>
            </a:r>
            <a:r>
              <a:rPr lang="en-US" altLang="en-US" sz="2400" dirty="0">
                <a:solidFill>
                  <a:srgbClr val="000000"/>
                </a:solidFill>
                <a:latin typeface="Arial (Body)"/>
                <a:ea typeface="+mn-ea"/>
              </a:rPr>
              <a:t> statement lets the value of a variable or an expression determine which path of execution the program will take</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It is a multiple-alternative decision structure</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It can be used as an alternative to an </a:t>
            </a:r>
            <a:r>
              <a:rPr lang="en-US" altLang="en-US" sz="2400" dirty="0">
                <a:solidFill>
                  <a:srgbClr val="000000"/>
                </a:solidFill>
                <a:latin typeface="Courier New" panose="02070309020205020404" pitchFamily="49" charset="0"/>
                <a:ea typeface="+mn-ea"/>
                <a:cs typeface="Courier New" panose="02070309020205020404" pitchFamily="49" charset="0"/>
              </a:rPr>
              <a:t>if</a:t>
            </a:r>
            <a:r>
              <a:rPr lang="en-US" altLang="en-US" sz="2400" i="1" dirty="0">
                <a:solidFill>
                  <a:srgbClr val="000000"/>
                </a:solidFill>
                <a:latin typeface="Courier New" panose="02070309020205020404" pitchFamily="49" charset="0"/>
                <a:ea typeface="+mn-ea"/>
                <a:cs typeface="Courier New" panose="02070309020205020404" pitchFamily="49" charset="0"/>
              </a:rPr>
              <a:t>-</a:t>
            </a:r>
            <a:r>
              <a:rPr lang="en-US" altLang="en-US" sz="2400" dirty="0">
                <a:solidFill>
                  <a:srgbClr val="000000"/>
                </a:solidFill>
                <a:latin typeface="Courier New" panose="02070309020205020404" pitchFamily="49" charset="0"/>
                <a:ea typeface="+mn-ea"/>
                <a:cs typeface="Courier New" panose="02070309020205020404" pitchFamily="49" charset="0"/>
              </a:rPr>
              <a:t>else</a:t>
            </a:r>
            <a:r>
              <a:rPr lang="en-US" altLang="en-US" sz="2400" i="1" dirty="0">
                <a:solidFill>
                  <a:srgbClr val="000000"/>
                </a:solidFill>
                <a:latin typeface="Courier New" panose="02070309020205020404" pitchFamily="49" charset="0"/>
                <a:ea typeface="+mn-ea"/>
                <a:cs typeface="Courier New" panose="02070309020205020404" pitchFamily="49" charset="0"/>
              </a:rPr>
              <a:t>-</a:t>
            </a:r>
            <a:r>
              <a:rPr lang="en-US" altLang="en-US" sz="2400" dirty="0">
                <a:solidFill>
                  <a:srgbClr val="000000"/>
                </a:solidFill>
                <a:latin typeface="Courier New" panose="02070309020205020404" pitchFamily="49" charset="0"/>
                <a:ea typeface="+mn-ea"/>
                <a:cs typeface="Courier New" panose="02070309020205020404" pitchFamily="49" charset="0"/>
              </a:rPr>
              <a:t>if</a:t>
            </a:r>
            <a:r>
              <a:rPr lang="en-US" altLang="en-US" sz="2400" dirty="0">
                <a:solidFill>
                  <a:srgbClr val="000000"/>
                </a:solidFill>
                <a:latin typeface="Arial (Body)"/>
                <a:ea typeface="+mn-ea"/>
              </a:rPr>
              <a:t> statement that tests the same variable or expression for several different values</a:t>
            </a:r>
          </a:p>
        </p:txBody>
      </p:sp>
    </p:spTree>
    <p:extLst>
      <p:ext uri="{BB962C8B-B14F-4D97-AF65-F5344CB8AC3E}">
        <p14:creationId xmlns:p14="http://schemas.microsoft.com/office/powerpoint/2010/main" val="2736180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List Boxes</a:t>
            </a:r>
          </a:p>
        </p:txBody>
      </p:sp>
      <p:sp>
        <p:nvSpPr>
          <p:cNvPr id="3" name="Text Placeholder 2"/>
          <p:cNvSpPr>
            <a:spLocks noGrp="1"/>
          </p:cNvSpPr>
          <p:nvPr>
            <p:ph idx="1"/>
          </p:nvPr>
        </p:nvSpPr>
        <p:spPr>
          <a:xfrm>
            <a:off x="457200" y="1600200"/>
            <a:ext cx="8229600" cy="73863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A </a:t>
            </a:r>
            <a:r>
              <a:rPr lang="en-US" altLang="en-US" sz="1800" b="1" dirty="0" err="1">
                <a:solidFill>
                  <a:srgbClr val="000000"/>
                </a:solidFill>
                <a:latin typeface="Arial (Body)"/>
              </a:rPr>
              <a:t>ListBox</a:t>
            </a:r>
            <a:r>
              <a:rPr lang="en-US" altLang="en-US" sz="1800" b="1" dirty="0">
                <a:solidFill>
                  <a:srgbClr val="000000"/>
                </a:solidFill>
                <a:latin typeface="Arial (Body)"/>
              </a:rPr>
              <a:t> </a:t>
            </a:r>
            <a:r>
              <a:rPr lang="en-US" altLang="en-US" sz="1800" dirty="0" err="1">
                <a:solidFill>
                  <a:srgbClr val="000000"/>
                </a:solidFill>
                <a:latin typeface="Arial (Body)"/>
              </a:rPr>
              <a:t>control</a:t>
            </a:r>
            <a:r>
              <a:rPr lang="en-US" altLang="en-US" sz="1800" dirty="0" err="1">
                <a:solidFill>
                  <a:srgbClr val="000000"/>
                </a:solidFill>
                <a:latin typeface="Arial (Body)"/>
                <a:ea typeface="+mn-ea"/>
              </a:rPr>
              <a:t>displays</a:t>
            </a:r>
            <a:r>
              <a:rPr lang="en-US" altLang="en-US" sz="1800" dirty="0">
                <a:solidFill>
                  <a:srgbClr val="000000"/>
                </a:solidFill>
                <a:latin typeface="Arial (Body)"/>
                <a:ea typeface="+mn-ea"/>
              </a:rPr>
              <a:t> a list of items and allows the user to select an item from the list</a:t>
            </a:r>
          </a:p>
        </p:txBody>
      </p:sp>
      <p:sp>
        <p:nvSpPr>
          <p:cNvPr id="5" name="Text Placeholder 4"/>
          <p:cNvSpPr>
            <a:spLocks noGrp="1"/>
          </p:cNvSpPr>
          <p:nvPr>
            <p:ph idx="13"/>
          </p:nvPr>
        </p:nvSpPr>
        <p:spPr>
          <a:xfrm>
            <a:off x="457200" y="2347932"/>
            <a:ext cx="8229600" cy="2804089"/>
          </a:xfrm>
        </p:spPr>
        <p:txBody>
          <a:bodyPr/>
          <a:lstStyle/>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rPr>
              <a:t>Commonly used properties are:</a:t>
            </a:r>
          </a:p>
          <a:p>
            <a:pPr marL="741553" lvl="1" indent="-284353" fontAlgn="base">
              <a:spcAft>
                <a:spcPct val="0"/>
              </a:spcAft>
              <a:buFont typeface="Arial" panose="020B0604020202020204" pitchFamily="34" charset="0"/>
              <a:buChar char="–"/>
            </a:pPr>
            <a:r>
              <a:rPr lang="en-US" altLang="en-US" sz="1800" b="1" dirty="0">
                <a:solidFill>
                  <a:srgbClr val="000000"/>
                </a:solidFill>
                <a:latin typeface="Arial (Body)"/>
              </a:rPr>
              <a:t>Text:</a:t>
            </a:r>
            <a:r>
              <a:rPr lang="en-US" altLang="en-US" sz="1800" dirty="0">
                <a:solidFill>
                  <a:srgbClr val="000000"/>
                </a:solidFill>
                <a:latin typeface="Arial (Body)"/>
              </a:rPr>
              <a:t> Contains the text of the currently selected item in the ListBox</a:t>
            </a:r>
          </a:p>
          <a:p>
            <a:pPr marL="741553" lvl="1" indent="-284353" fontAlgn="base">
              <a:spcAft>
                <a:spcPct val="0"/>
              </a:spcAft>
              <a:buFont typeface="Arial" panose="020B0604020202020204" pitchFamily="34" charset="0"/>
              <a:buChar char="–"/>
            </a:pPr>
            <a:r>
              <a:rPr lang="en-US" altLang="en-US" sz="1800" b="1" dirty="0">
                <a:solidFill>
                  <a:srgbClr val="000000"/>
                </a:solidFill>
                <a:latin typeface="Arial (Body)"/>
              </a:rPr>
              <a:t>Items</a:t>
            </a:r>
            <a:r>
              <a:rPr lang="en-US" altLang="en-US" sz="1800" dirty="0">
                <a:solidFill>
                  <a:srgbClr val="000000"/>
                </a:solidFill>
                <a:latin typeface="Arial (Body)"/>
              </a:rPr>
              <a:t>: Contains the items of the </a:t>
            </a:r>
            <a:r>
              <a:rPr lang="en-US" altLang="en-US" sz="1800" dirty="0" err="1">
                <a:solidFill>
                  <a:srgbClr val="000000"/>
                </a:solidFill>
                <a:latin typeface="Arial (Body)"/>
              </a:rPr>
              <a:t>ListBox</a:t>
            </a:r>
            <a:endParaRPr lang="en-US" altLang="en-US" sz="1800" dirty="0">
              <a:solidFill>
                <a:srgbClr val="000000"/>
              </a:solidFill>
              <a:latin typeface="Arial (Body)"/>
            </a:endParaRPr>
          </a:p>
          <a:p>
            <a:pPr marL="741553" lvl="1" indent="-284353" fontAlgn="base">
              <a:spcAft>
                <a:spcPct val="0"/>
              </a:spcAft>
              <a:buFont typeface="Arial" panose="020B0604020202020204" pitchFamily="34" charset="0"/>
              <a:buChar char="–"/>
            </a:pPr>
            <a:r>
              <a:rPr lang="en-US" altLang="en-US" sz="1800" b="1" dirty="0" err="1">
                <a:solidFill>
                  <a:srgbClr val="000000"/>
                </a:solidFill>
                <a:latin typeface="Arial (Body)"/>
              </a:rPr>
              <a:t>Items.Count</a:t>
            </a:r>
            <a:r>
              <a:rPr lang="en-US" altLang="en-US" sz="1800" dirty="0">
                <a:solidFill>
                  <a:srgbClr val="000000"/>
                </a:solidFill>
                <a:latin typeface="Arial (Body)"/>
              </a:rPr>
              <a:t>: Contains the number of items in the </a:t>
            </a:r>
            <a:r>
              <a:rPr lang="en-US" altLang="en-US" sz="1800" dirty="0" err="1">
                <a:solidFill>
                  <a:srgbClr val="000000"/>
                </a:solidFill>
                <a:latin typeface="Arial (Body)"/>
              </a:rPr>
              <a:t>ListBox</a:t>
            </a:r>
            <a:endParaRPr lang="en-US" altLang="en-US" sz="1800" dirty="0">
              <a:solidFill>
                <a:srgbClr val="000000"/>
              </a:solidFill>
              <a:latin typeface="Arial (Body)"/>
            </a:endParaRPr>
          </a:p>
          <a:p>
            <a:pPr marL="741553" lvl="1" indent="-284353" fontAlgn="base">
              <a:spcAft>
                <a:spcPct val="0"/>
              </a:spcAft>
              <a:buFont typeface="Arial" panose="020B0604020202020204" pitchFamily="34" charset="0"/>
              <a:buChar char="–"/>
            </a:pPr>
            <a:r>
              <a:rPr lang="en-US" altLang="en-US" sz="1800" b="1" dirty="0">
                <a:solidFill>
                  <a:srgbClr val="000000"/>
                </a:solidFill>
                <a:latin typeface="Arial (Body)"/>
              </a:rPr>
              <a:t>SelectedItem</a:t>
            </a:r>
            <a:r>
              <a:rPr lang="en-US" altLang="en-US" sz="1800" dirty="0">
                <a:solidFill>
                  <a:srgbClr val="000000"/>
                </a:solidFill>
                <a:latin typeface="Arial (Body)"/>
              </a:rPr>
              <a:t>: Gets or sets the currently selected item in the ListBox. When the user selects an item, the item is stored in this property. You can use the following to get the selected item from a list box:</a:t>
            </a:r>
          </a:p>
        </p:txBody>
      </p:sp>
      <p:sp>
        <p:nvSpPr>
          <p:cNvPr id="4" name="Content Placeholder 3"/>
          <p:cNvSpPr>
            <a:spLocks noGrp="1"/>
          </p:cNvSpPr>
          <p:nvPr>
            <p:ph idx="14"/>
          </p:nvPr>
        </p:nvSpPr>
        <p:spPr>
          <a:xfrm>
            <a:off x="457200" y="5490869"/>
            <a:ext cx="8229600" cy="750274"/>
          </a:xfrm>
        </p:spPr>
        <p:txBody>
          <a:bodyPr/>
          <a:lstStyle/>
          <a:p>
            <a:pPr marL="741600" lvl="1" indent="-285750">
              <a:buFontTx/>
              <a:buChar char="–"/>
            </a:pPr>
            <a:r>
              <a:rPr lang="en-US" altLang="en-US" sz="1800" b="1" dirty="0">
                <a:solidFill>
                  <a:srgbClr val="000000"/>
                </a:solidFill>
                <a:latin typeface="Arial (Body)"/>
              </a:rPr>
              <a:t>SelectedIndex:</a:t>
            </a:r>
            <a:r>
              <a:rPr lang="en-US" altLang="en-US" sz="1800" dirty="0">
                <a:solidFill>
                  <a:srgbClr val="000000"/>
                </a:solidFill>
                <a:latin typeface="Arial (Body)"/>
              </a:rPr>
              <a:t> Gets or sets the zero-based index of the currently selected item in a ListBox</a:t>
            </a:r>
            <a:endParaRPr lang="en-US" dirty="0"/>
          </a:p>
        </p:txBody>
      </p:sp>
      <p:sp>
        <p:nvSpPr>
          <p:cNvPr id="8" name="TextBox 7">
            <a:extLst>
              <a:ext uri="{FF2B5EF4-FFF2-40B4-BE49-F238E27FC236}">
                <a16:creationId xmlns:a16="http://schemas.microsoft.com/office/drawing/2014/main" id="{19384F50-F15B-D77D-4282-6F0035DA9817}"/>
              </a:ext>
            </a:extLst>
          </p:cNvPr>
          <p:cNvSpPr txBox="1"/>
          <p:nvPr/>
        </p:nvSpPr>
        <p:spPr>
          <a:xfrm>
            <a:off x="1038226" y="4901671"/>
            <a:ext cx="7296150" cy="369332"/>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selectedFruit</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fruitListBox.SelectedItem.ToString</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53934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Local Variables and Scope</a:t>
            </a:r>
          </a:p>
        </p:txBody>
      </p:sp>
      <p:sp>
        <p:nvSpPr>
          <p:cNvPr id="3" name="Content Placeholder 2"/>
          <p:cNvSpPr>
            <a:spLocks noGrp="1"/>
          </p:cNvSpPr>
          <p:nvPr>
            <p:ph type="body" idx="1"/>
          </p:nvPr>
        </p:nvSpPr>
        <p:spPr>
          <a:xfrm>
            <a:off x="457200" y="1452147"/>
            <a:ext cx="8229600" cy="2146711"/>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1800" dirty="0">
                <a:solidFill>
                  <a:srgbClr val="000000"/>
                </a:solidFill>
                <a:latin typeface="Arial (Body)"/>
                <a:ea typeface="+mn-ea"/>
              </a:rPr>
              <a:t>A local variable belongs to the method in which it was declared</a:t>
            </a:r>
          </a:p>
          <a:p>
            <a:pPr lvl="0" fontAlgn="base">
              <a:spcAft>
                <a:spcPct val="0"/>
              </a:spcAft>
              <a:buFont typeface="Arial" panose="020B0604020202020204" pitchFamily="34" charset="0"/>
              <a:buChar char="•"/>
            </a:pPr>
            <a:r>
              <a:rPr lang="en-US" altLang="en-US" sz="1800" dirty="0">
                <a:solidFill>
                  <a:srgbClr val="000000"/>
                </a:solidFill>
                <a:latin typeface="Arial (Body)"/>
                <a:ea typeface="+mn-ea"/>
              </a:rPr>
              <a:t>Only statements inside that method can access the variable</a:t>
            </a:r>
          </a:p>
          <a:p>
            <a:pPr lvl="0" fontAlgn="base">
              <a:spcAft>
                <a:spcPct val="0"/>
              </a:spcAft>
              <a:buFont typeface="Arial" panose="020B0604020202020204" pitchFamily="34" charset="0"/>
              <a:buChar char="•"/>
            </a:pPr>
            <a:r>
              <a:rPr lang="en-US" altLang="en-US" sz="1800" dirty="0">
                <a:solidFill>
                  <a:srgbClr val="000000"/>
                </a:solidFill>
                <a:latin typeface="Arial (Body)"/>
                <a:ea typeface="+mn-ea"/>
              </a:rPr>
              <a:t>Scope describes the part of a program in which a variable may be accessed</a:t>
            </a:r>
          </a:p>
          <a:p>
            <a:pPr lvl="0" fontAlgn="base">
              <a:spcAft>
                <a:spcPct val="0"/>
              </a:spcAft>
              <a:buFont typeface="Arial" panose="020B0604020202020204" pitchFamily="34" charset="0"/>
              <a:buChar char="•"/>
            </a:pPr>
            <a:r>
              <a:rPr lang="en-US" altLang="en-US" sz="1800" dirty="0">
                <a:solidFill>
                  <a:srgbClr val="000000"/>
                </a:solidFill>
                <a:latin typeface="Arial (Body)"/>
                <a:ea typeface="+mn-ea"/>
              </a:rPr>
              <a:t>Lifetime of a variable is the time period during which the variable exists in memory while the program is executing</a:t>
            </a:r>
          </a:p>
        </p:txBody>
      </p:sp>
      <p:grpSp>
        <p:nvGrpSpPr>
          <p:cNvPr id="15" name="Group 14">
            <a:extLst>
              <a:ext uri="{FF2B5EF4-FFF2-40B4-BE49-F238E27FC236}">
                <a16:creationId xmlns:a16="http://schemas.microsoft.com/office/drawing/2014/main" id="{CAB121B9-5383-E7CA-FD98-2E3C25D31E66}"/>
              </a:ext>
            </a:extLst>
          </p:cNvPr>
          <p:cNvGrpSpPr/>
          <p:nvPr/>
        </p:nvGrpSpPr>
        <p:grpSpPr>
          <a:xfrm>
            <a:off x="1171302" y="3921346"/>
            <a:ext cx="6801395" cy="2246769"/>
            <a:chOff x="1196799" y="4200020"/>
            <a:chExt cx="6801395" cy="2246769"/>
          </a:xfrm>
        </p:grpSpPr>
        <p:sp>
          <p:nvSpPr>
            <p:cNvPr id="4" name="TextBox 3" descr="The code has 10 lines, as follows. Line 1. Private void first button underscore click left parenthesis object sender comma event a r g s e right parenthesis. Line 2. Left brace. Line 3, indented. String my name semicolon. Line 4, indented. My name equals name text box period text semicolon. Line 5. Right brace. Line 6. Blank. Line 7. Private void second button underscore click left parenthesis object sender comma event a r g s e right parenthesis. Line 8. Left brace. Line 9, indented. Output label period text equals my name semicolon.  On the right of the code sample it says error! With an arrow pointing to the word my name.">
              <a:extLst>
                <a:ext uri="{FF2B5EF4-FFF2-40B4-BE49-F238E27FC236}">
                  <a16:creationId xmlns:a16="http://schemas.microsoft.com/office/drawing/2014/main" id="{F5F9FB71-978A-FE7F-7802-01F4D73D23B1}"/>
                </a:ext>
              </a:extLst>
            </p:cNvPr>
            <p:cNvSpPr txBox="1"/>
            <p:nvPr/>
          </p:nvSpPr>
          <p:spPr>
            <a:xfrm>
              <a:off x="1196799" y="4200020"/>
              <a:ext cx="6801395" cy="2246769"/>
            </a:xfrm>
            <a:prstGeom prst="rect">
              <a:avLst/>
            </a:prstGeom>
            <a:noFill/>
            <a:ln>
              <a:noFill/>
            </a:ln>
          </p:spPr>
          <p:txBody>
            <a:bodyPr wrap="square" rtlCol="0">
              <a:spAutoFit/>
            </a:bodyPr>
            <a:lstStyle/>
            <a:p>
              <a:r>
                <a:rPr lang="en-US" dirty="0">
                  <a:solidFill>
                    <a:srgbClr val="0000FF"/>
                  </a:solidFill>
                  <a:latin typeface="Cascadia Mono" panose="020B0609020000020004" pitchFamily="49" charset="0"/>
                </a:rPr>
                <a:t>private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void</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firstButton_Click</a:t>
              </a:r>
              <a:r>
                <a:rPr lang="en-US" dirty="0">
                  <a:solidFill>
                    <a:srgbClr val="000000"/>
                  </a:solidFill>
                  <a:latin typeface="Cascadia Mono" panose="020B0609020000020004" pitchFamily="49" charset="0"/>
                </a:rPr>
                <a:t>(</a:t>
              </a:r>
              <a:r>
                <a:rPr lang="en-US" dirty="0">
                  <a:solidFill>
                    <a:srgbClr val="0000FF"/>
                  </a:solidFill>
                  <a:latin typeface="Cascadia Mono" panose="020B0609020000020004" pitchFamily="49" charset="0"/>
                </a:rPr>
                <a:t>object</a:t>
              </a:r>
              <a:r>
                <a:rPr lang="en-US" dirty="0">
                  <a:solidFill>
                    <a:srgbClr val="000000"/>
                  </a:solidFill>
                  <a:latin typeface="Cascadia Mono" panose="020B0609020000020004" pitchFamily="49" charset="0"/>
                </a:rPr>
                <a:t> sender, </a:t>
              </a:r>
              <a:r>
                <a:rPr lang="en-US" dirty="0" err="1">
                  <a:solidFill>
                    <a:srgbClr val="000000"/>
                  </a:solidFill>
                  <a:latin typeface="Cascadia Mono" panose="020B0609020000020004" pitchFamily="49" charset="0"/>
                </a:rPr>
                <a:t>EventArgs</a:t>
              </a:r>
              <a:r>
                <a:rPr lang="en-US" dirty="0">
                  <a:solidFill>
                    <a:srgbClr val="000000"/>
                  </a:solidFill>
                  <a:latin typeface="Cascadia Mono" panose="020B0609020000020004" pitchFamily="49" charset="0"/>
                </a:rPr>
                <a:t> e)</a:t>
              </a:r>
            </a:p>
            <a:p>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string</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myName</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myName</a:t>
              </a:r>
              <a:r>
                <a:rPr lang="en-US" dirty="0">
                  <a:solidFill>
                    <a:srgbClr val="000000"/>
                  </a:solidFill>
                  <a:latin typeface="Cascadia Mono" panose="020B0609020000020004" pitchFamily="49" charset="0"/>
                </a:rPr>
                <a:t> = </a:t>
              </a:r>
              <a:r>
                <a:rPr lang="en-US" dirty="0" err="1">
                  <a:solidFill>
                    <a:srgbClr val="000000"/>
                  </a:solidFill>
                  <a:latin typeface="Cascadia Mono" panose="020B0609020000020004" pitchFamily="49" charset="0"/>
                </a:rPr>
                <a:t>nameTextBox.Text</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p>
            <a:p>
              <a:endParaRPr lang="en-US" dirty="0">
                <a:solidFill>
                  <a:srgbClr val="000000"/>
                </a:solidFill>
                <a:latin typeface="Cascadia Mono" panose="020B0609020000020004" pitchFamily="49" charset="0"/>
              </a:endParaRPr>
            </a:p>
            <a:p>
              <a:r>
                <a:rPr lang="en-US" dirty="0">
                  <a:solidFill>
                    <a:srgbClr val="0000FF"/>
                  </a:solidFill>
                  <a:latin typeface="Cascadia Mono" panose="020B0609020000020004" pitchFamily="49" charset="0"/>
                </a:rPr>
                <a:t>private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void</a:t>
              </a:r>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secondButton_Click</a:t>
              </a:r>
              <a:r>
                <a:rPr lang="en-US" dirty="0">
                  <a:solidFill>
                    <a:srgbClr val="000000"/>
                  </a:solidFill>
                  <a:latin typeface="Cascadia Mono" panose="020B0609020000020004" pitchFamily="49" charset="0"/>
                </a:rPr>
                <a:t>(</a:t>
              </a:r>
              <a:r>
                <a:rPr lang="en-US" dirty="0">
                  <a:solidFill>
                    <a:srgbClr val="0000FF"/>
                  </a:solidFill>
                  <a:latin typeface="Cascadia Mono" panose="020B0609020000020004" pitchFamily="49" charset="0"/>
                </a:rPr>
                <a:t>object</a:t>
              </a:r>
              <a:r>
                <a:rPr lang="en-US" dirty="0">
                  <a:solidFill>
                    <a:srgbClr val="000000"/>
                  </a:solidFill>
                  <a:latin typeface="Cascadia Mono" panose="020B0609020000020004" pitchFamily="49" charset="0"/>
                </a:rPr>
                <a:t> sender, </a:t>
              </a:r>
              <a:r>
                <a:rPr lang="en-US" dirty="0" err="1">
                  <a:solidFill>
                    <a:srgbClr val="000000"/>
                  </a:solidFill>
                  <a:latin typeface="Cascadia Mono" panose="020B0609020000020004" pitchFamily="49" charset="0"/>
                </a:rPr>
                <a:t>EventArgs</a:t>
              </a:r>
              <a:r>
                <a:rPr lang="en-US" dirty="0">
                  <a:solidFill>
                    <a:srgbClr val="000000"/>
                  </a:solidFill>
                  <a:latin typeface="Cascadia Mono" panose="020B0609020000020004" pitchFamily="49" charset="0"/>
                </a:rPr>
                <a:t> e)</a:t>
              </a:r>
            </a:p>
            <a:p>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    </a:t>
              </a:r>
              <a:r>
                <a:rPr lang="en-US" dirty="0" err="1">
                  <a:solidFill>
                    <a:srgbClr val="000000"/>
                  </a:solidFill>
                  <a:latin typeface="Cascadia Mono" panose="020B0609020000020004" pitchFamily="49" charset="0"/>
                </a:rPr>
                <a:t>outputLabel.Text</a:t>
              </a:r>
              <a:r>
                <a:rPr lang="en-US" dirty="0">
                  <a:solidFill>
                    <a:srgbClr val="000000"/>
                  </a:solidFill>
                  <a:latin typeface="Cascadia Mono" panose="020B0609020000020004" pitchFamily="49" charset="0"/>
                </a:rPr>
                <a:t> = </a:t>
              </a:r>
              <a:r>
                <a:rPr lang="en-US" b="1" dirty="0" err="1">
                  <a:solidFill>
                    <a:srgbClr val="000000"/>
                  </a:solidFill>
                  <a:latin typeface="Cascadia Mono" panose="020B0609020000020004" pitchFamily="49" charset="0"/>
                </a:rPr>
                <a:t>myName</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endParaRPr lang="en-US" sz="1100" dirty="0"/>
            </a:p>
          </p:txBody>
        </p:sp>
        <p:sp>
          <p:nvSpPr>
            <p:cNvPr id="5" name="TextBox 4">
              <a:extLst>
                <a:ext uri="{FF2B5EF4-FFF2-40B4-BE49-F238E27FC236}">
                  <a16:creationId xmlns:a16="http://schemas.microsoft.com/office/drawing/2014/main" id="{A996FB8E-3FDD-75FD-2FDF-9753FCA5F595}"/>
                </a:ext>
              </a:extLst>
            </p:cNvPr>
            <p:cNvSpPr txBox="1"/>
            <p:nvPr/>
          </p:nvSpPr>
          <p:spPr>
            <a:xfrm>
              <a:off x="5129353" y="5939246"/>
              <a:ext cx="833883" cy="307777"/>
            </a:xfrm>
            <a:prstGeom prst="rect">
              <a:avLst/>
            </a:prstGeom>
            <a:noFill/>
          </p:spPr>
          <p:txBody>
            <a:bodyPr wrap="none" rtlCol="0">
              <a:spAutoFit/>
            </a:bodyPr>
            <a:lstStyle/>
            <a:p>
              <a:r>
                <a:rPr lang="en-US" b="1" dirty="0">
                  <a:solidFill>
                    <a:srgbClr val="FF0000"/>
                  </a:solidFill>
                </a:rPr>
                <a:t>ERROR</a:t>
              </a:r>
            </a:p>
          </p:txBody>
        </p:sp>
        <p:cxnSp>
          <p:nvCxnSpPr>
            <p:cNvPr id="14" name="Straight Arrow Connector 13">
              <a:extLst>
                <a:ext uri="{FF2B5EF4-FFF2-40B4-BE49-F238E27FC236}">
                  <a16:creationId xmlns:a16="http://schemas.microsoft.com/office/drawing/2014/main" id="{262CBC4D-99E2-DD20-D60F-B5272EE1EB02}"/>
                </a:ext>
              </a:extLst>
            </p:cNvPr>
            <p:cNvCxnSpPr/>
            <p:nvPr/>
          </p:nvCxnSpPr>
          <p:spPr>
            <a:xfrm flipH="1">
              <a:off x="4415246" y="6084426"/>
              <a:ext cx="792480" cy="0"/>
            </a:xfrm>
            <a:prstGeom prst="straightConnector1">
              <a:avLst/>
            </a:prstGeom>
            <a:ln w="28575">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996173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err="1">
                <a:latin typeface="Times New Roman" panose="02020603050405020304" pitchFamily="18" charset="0"/>
                <a:ea typeface="+mj-ea"/>
                <a:cs typeface="Arial"/>
              </a:rPr>
              <a:t>SelectedItem</a:t>
            </a:r>
            <a:endParaRPr lang="en-US" altLang="en-US"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200" y="1395712"/>
            <a:ext cx="8229600" cy="441656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An exception will occur if you try to get the value of a ListBox’s </a:t>
            </a:r>
            <a:r>
              <a:rPr lang="en-US" altLang="en-US" sz="2400" b="1" dirty="0">
                <a:solidFill>
                  <a:srgbClr val="000000"/>
                </a:solidFill>
                <a:latin typeface="Arial (Body)"/>
                <a:ea typeface="+mn-ea"/>
              </a:rPr>
              <a:t>SelectedItem</a:t>
            </a:r>
            <a:r>
              <a:rPr lang="en-US" altLang="en-US" sz="2400" dirty="0">
                <a:solidFill>
                  <a:srgbClr val="000000"/>
                </a:solidFill>
                <a:latin typeface="Arial (Body)"/>
                <a:ea typeface="+mn-ea"/>
              </a:rPr>
              <a:t> property when no item is selected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Items in a list box have an index starting with </a:t>
            </a:r>
            <a:r>
              <a:rPr lang="en-US" altLang="en-US" sz="2400" dirty="0">
                <a:solidFill>
                  <a:srgbClr val="000000"/>
                </a:solidFill>
                <a:latin typeface="Courier New" panose="02070309020205020404" pitchFamily="49" charset="0"/>
                <a:ea typeface="+mn-ea"/>
                <a:cs typeface="Courier New" panose="02070309020205020404" pitchFamily="49" charset="0"/>
              </a:rPr>
              <a:t>0</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The first item has index </a:t>
            </a:r>
            <a:r>
              <a:rPr lang="en-US" altLang="en-US" sz="2400" dirty="0">
                <a:solidFill>
                  <a:srgbClr val="000000"/>
                </a:solidFill>
                <a:latin typeface="Courier New" panose="02070309020205020404" pitchFamily="49" charset="0"/>
                <a:ea typeface="+mn-ea"/>
                <a:cs typeface="Courier New" panose="02070309020205020404" pitchFamily="49" charset="0"/>
              </a:rPr>
              <a:t>0</a:t>
            </a:r>
            <a:r>
              <a:rPr lang="en-US" altLang="en-US" sz="2400" dirty="0">
                <a:solidFill>
                  <a:srgbClr val="000000"/>
                </a:solidFill>
                <a:latin typeface="Arial (Body)"/>
              </a:rPr>
              <a:t>, the </a:t>
            </a:r>
            <a:r>
              <a:rPr lang="en-US" altLang="en-US" sz="2400" dirty="0">
                <a:solidFill>
                  <a:srgbClr val="000000"/>
                </a:solidFill>
                <a:latin typeface="Courier New" panose="02070309020205020404" pitchFamily="49" charset="0"/>
                <a:ea typeface="+mn-ea"/>
                <a:cs typeface="Courier New" panose="02070309020205020404" pitchFamily="49" charset="0"/>
              </a:rPr>
              <a:t>n</a:t>
            </a:r>
            <a:r>
              <a:rPr lang="en-US" altLang="en-US" sz="2400" dirty="0">
                <a:solidFill>
                  <a:srgbClr val="000000"/>
                </a:solidFill>
                <a:latin typeface="Arial (Body)"/>
              </a:rPr>
              <a:t>th item has index </a:t>
            </a:r>
            <a:r>
              <a:rPr lang="en-US" altLang="en-US" sz="2400" dirty="0">
                <a:solidFill>
                  <a:srgbClr val="000000"/>
                </a:solidFill>
                <a:latin typeface="Courier New" panose="02070309020205020404" pitchFamily="49" charset="0"/>
                <a:ea typeface="+mn-ea"/>
                <a:cs typeface="Courier New" panose="02070309020205020404" pitchFamily="49" charset="0"/>
              </a:rPr>
              <a:t>n-1</a:t>
            </a:r>
          </a:p>
          <a:p>
            <a:pPr marL="741553" lvl="1" indent="-284353" fontAlgn="base">
              <a:spcAft>
                <a:spcPct val="0"/>
              </a:spcAft>
              <a:buFont typeface="Arial" panose="020B0604020202020204" pitchFamily="34" charset="0"/>
              <a:buChar char="–"/>
            </a:pPr>
            <a:r>
              <a:rPr lang="en-US" altLang="en-US" sz="2400" dirty="0">
                <a:solidFill>
                  <a:srgbClr val="000000"/>
                </a:solidFill>
                <a:latin typeface="Arial (Body)"/>
              </a:rPr>
              <a:t>The SelectedIndex property keeps the index. If no item is selected the, value of SelectedIndex is </a:t>
            </a:r>
            <a:r>
              <a:rPr lang="en-US" altLang="en-US" sz="2400" dirty="0">
                <a:solidFill>
                  <a:srgbClr val="000000"/>
                </a:solidFill>
                <a:latin typeface="Courier New" panose="02070309020205020404" pitchFamily="49" charset="0"/>
                <a:ea typeface="+mn-ea"/>
                <a:cs typeface="Courier New" panose="02070309020205020404" pitchFamily="49" charset="0"/>
              </a:rPr>
              <a:t>-1</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The following is an example using the </a:t>
            </a:r>
            <a:r>
              <a:rPr lang="en-US" altLang="en-US" sz="2400" b="1" dirty="0">
                <a:solidFill>
                  <a:srgbClr val="000000"/>
                </a:solidFill>
                <a:latin typeface="Arial (Body)"/>
                <a:ea typeface="+mn-ea"/>
              </a:rPr>
              <a:t>SelectedIndex</a:t>
            </a:r>
            <a:r>
              <a:rPr lang="en-US" altLang="en-US" sz="2400" dirty="0">
                <a:solidFill>
                  <a:srgbClr val="000000"/>
                </a:solidFill>
                <a:latin typeface="Arial (Body)"/>
                <a:ea typeface="+mn-ea"/>
              </a:rPr>
              <a:t> property to make sure that an item is selected before the value is gotten from SelectedItem.</a:t>
            </a:r>
            <a:endParaRPr lang="en-US" altLang="en-US" sz="2400" dirty="0">
              <a:solidFill>
                <a:srgbClr val="000000"/>
              </a:solidFill>
              <a:latin typeface="Arial (Body)"/>
            </a:endParaRPr>
          </a:p>
        </p:txBody>
      </p:sp>
      <p:sp>
        <p:nvSpPr>
          <p:cNvPr id="4" name="TextBox 3">
            <a:extLst>
              <a:ext uri="{FF2B5EF4-FFF2-40B4-BE49-F238E27FC236}">
                <a16:creationId xmlns:a16="http://schemas.microsoft.com/office/drawing/2014/main" id="{1BD25666-14C5-6A24-0742-6F8A90D0BC1B}"/>
              </a:ext>
            </a:extLst>
          </p:cNvPr>
          <p:cNvSpPr txBox="1"/>
          <p:nvPr/>
        </p:nvSpPr>
        <p:spPr>
          <a:xfrm>
            <a:off x="1085850" y="5819657"/>
            <a:ext cx="5476875" cy="369332"/>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fruitListBox.SelectedIndex</a:t>
            </a:r>
            <a:r>
              <a:rPr lang="en-US" sz="1800" dirty="0">
                <a:solidFill>
                  <a:srgbClr val="000000"/>
                </a:solidFill>
                <a:latin typeface="Cascadia Mono" panose="020B0609020000020004" pitchFamily="49" charset="0"/>
              </a:rPr>
              <a:t> != -1 )</a:t>
            </a:r>
            <a:endParaRPr lang="en-US" dirty="0"/>
          </a:p>
        </p:txBody>
      </p:sp>
    </p:spTree>
    <p:extLst>
      <p:ext uri="{BB962C8B-B14F-4D97-AF65-F5344CB8AC3E}">
        <p14:creationId xmlns:p14="http://schemas.microsoft.com/office/powerpoint/2010/main" val="32858472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Adding Items to a </a:t>
            </a:r>
            <a:r>
              <a:rPr lang="en-US" altLang="en-US" dirty="0" err="1">
                <a:latin typeface="Times New Roman" panose="02020603050405020304" pitchFamily="18" charset="0"/>
                <a:ea typeface="+mj-ea"/>
                <a:cs typeface="Arial"/>
              </a:rPr>
              <a:t>ListBox</a:t>
            </a:r>
            <a:endParaRPr lang="en-US" altLang="en-US" sz="2000" b="0" dirty="0">
              <a:latin typeface="Times New Roman" panose="02020603050405020304" pitchFamily="18" charset="0"/>
              <a:ea typeface="+mj-ea"/>
              <a:cs typeface="Arial"/>
            </a:endParaRPr>
          </a:p>
        </p:txBody>
      </p:sp>
      <p:sp>
        <p:nvSpPr>
          <p:cNvPr id="3" name="Text Placeholder 2"/>
          <p:cNvSpPr>
            <a:spLocks noGrp="1"/>
          </p:cNvSpPr>
          <p:nvPr>
            <p:ph idx="1"/>
          </p:nvPr>
        </p:nvSpPr>
        <p:spPr>
          <a:xfrm>
            <a:off x="457200" y="1600200"/>
            <a:ext cx="8469086"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a:solidFill>
                  <a:srgbClr val="000000"/>
                </a:solidFill>
                <a:latin typeface="Courier New" panose="02070309020205020404" pitchFamily="49" charset="0"/>
                <a:ea typeface="+mn-ea"/>
                <a:cs typeface="Courier New" panose="02070309020205020404" pitchFamily="49" charset="0"/>
              </a:rPr>
              <a:t>Items.Add</a:t>
            </a:r>
            <a:r>
              <a:rPr lang="en-US" altLang="en-US" sz="2000" dirty="0">
                <a:solidFill>
                  <a:srgbClr val="000000"/>
                </a:solidFill>
                <a:latin typeface="Arial (Body)"/>
                <a:ea typeface="+mn-ea"/>
              </a:rPr>
              <a:t> method allows you to add an item to the </a:t>
            </a:r>
            <a:r>
              <a:rPr lang="en-US" altLang="en-US" sz="2000" dirty="0" err="1">
                <a:solidFill>
                  <a:srgbClr val="000000"/>
                </a:solidFill>
                <a:latin typeface="Arial (Body)"/>
                <a:ea typeface="+mn-ea"/>
              </a:rPr>
              <a:t>ListBox</a:t>
            </a:r>
            <a:endParaRPr lang="en-US" altLang="en-US" sz="2000" dirty="0">
              <a:solidFill>
                <a:srgbClr val="000000"/>
              </a:solidFill>
              <a:latin typeface="Arial (Body)"/>
              <a:ea typeface="+mn-ea"/>
            </a:endParaRPr>
          </a:p>
        </p:txBody>
      </p:sp>
      <p:sp>
        <p:nvSpPr>
          <p:cNvPr id="5" name="Content Placeholder 4"/>
          <p:cNvSpPr>
            <a:spLocks noGrp="1"/>
          </p:cNvSpPr>
          <p:nvPr>
            <p:ph idx="13"/>
          </p:nvPr>
        </p:nvSpPr>
        <p:spPr>
          <a:xfrm>
            <a:off x="234261" y="2926650"/>
            <a:ext cx="8618793" cy="1345491"/>
          </a:xfrm>
        </p:spPr>
        <p:txBody>
          <a:bodyPr/>
          <a:lstStyle/>
          <a:p>
            <a:pPr marL="741600" lvl="1" indent="-284400">
              <a:buFont typeface="Arial" panose="020B0604020202020204" pitchFamily="34" charset="0"/>
              <a:buChar char="‒"/>
            </a:pPr>
            <a:r>
              <a:rPr lang="en-US" altLang="en-US" sz="2000" dirty="0">
                <a:latin typeface="+mn-lt"/>
              </a:rPr>
              <a:t>where</a:t>
            </a:r>
            <a:r>
              <a:rPr lang="en-US" altLang="en-US" sz="2000" b="1" dirty="0">
                <a:latin typeface="+mn-lt"/>
              </a:rPr>
              <a:t> </a:t>
            </a:r>
            <a:r>
              <a:rPr lang="en-US" altLang="en-US" sz="2000" b="1" i="1" dirty="0" err="1">
                <a:latin typeface="Courier New" panose="02070309020205020404" pitchFamily="49" charset="0"/>
                <a:cs typeface="Courier New" panose="02070309020205020404" pitchFamily="49" charset="0"/>
              </a:rPr>
              <a:t>ListBox</a:t>
            </a:r>
            <a:r>
              <a:rPr lang="en-US" altLang="en-US" sz="2000" b="1" dirty="0">
                <a:latin typeface="Consolas" panose="020B0609020204030204" pitchFamily="49" charset="0"/>
                <a:cs typeface="Consolas" panose="020B0609020204030204" pitchFamily="49" charset="0"/>
              </a:rPr>
              <a:t> </a:t>
            </a:r>
            <a:r>
              <a:rPr lang="en-US" altLang="en-US" sz="2000" dirty="0">
                <a:latin typeface="+mn-lt"/>
              </a:rPr>
              <a:t>is the name of the ListBox control; </a:t>
            </a:r>
            <a:r>
              <a:rPr lang="en-US" altLang="en-US" sz="2000" b="1" i="1" dirty="0" err="1">
                <a:latin typeface="Courier New" panose="02070309020205020404" pitchFamily="49" charset="0"/>
                <a:cs typeface="Courier New" panose="02070309020205020404" pitchFamily="49" charset="0"/>
              </a:rPr>
              <a:t>NewItem</a:t>
            </a:r>
            <a:r>
              <a:rPr lang="en-US" altLang="en-US" sz="2000" dirty="0">
                <a:latin typeface="+mn-lt"/>
              </a:rPr>
              <a:t> is the value to be added to the </a:t>
            </a:r>
            <a:r>
              <a:rPr lang="en-US" altLang="en-US" sz="2000" dirty="0" err="1">
                <a:latin typeface="+mn-lt"/>
              </a:rPr>
              <a:t>ListBox</a:t>
            </a:r>
            <a:endParaRPr lang="en-US" altLang="en-US" sz="2000" dirty="0">
              <a:latin typeface="+mn-lt"/>
            </a:endParaRPr>
          </a:p>
          <a:p>
            <a:pPr indent="-255600" eaLnBrk="1" hangingPunct="1"/>
            <a:r>
              <a:rPr lang="en-US" altLang="en-US" sz="2000" dirty="0">
                <a:latin typeface="+mn-lt"/>
              </a:rPr>
              <a:t>Example:</a:t>
            </a:r>
          </a:p>
        </p:txBody>
      </p:sp>
      <p:sp>
        <p:nvSpPr>
          <p:cNvPr id="4" name="TextBox 3">
            <a:extLst>
              <a:ext uri="{FF2B5EF4-FFF2-40B4-BE49-F238E27FC236}">
                <a16:creationId xmlns:a16="http://schemas.microsoft.com/office/drawing/2014/main" id="{3D39FD20-6D18-0747-7F59-7613745A2CC1}"/>
              </a:ext>
            </a:extLst>
          </p:cNvPr>
          <p:cNvSpPr txBox="1"/>
          <p:nvPr/>
        </p:nvSpPr>
        <p:spPr>
          <a:xfrm>
            <a:off x="1885950" y="2400389"/>
            <a:ext cx="4067175" cy="584775"/>
          </a:xfrm>
          <a:prstGeom prst="rect">
            <a:avLst/>
          </a:prstGeom>
          <a:noFill/>
        </p:spPr>
        <p:txBody>
          <a:bodyPr wrap="square" rtlCol="0">
            <a:spAutoFit/>
          </a:bodyPr>
          <a:lstStyle/>
          <a:p>
            <a:r>
              <a:rPr lang="en-US" sz="1800" i="1" dirty="0" err="1">
                <a:effectLst/>
                <a:latin typeface="Cascadia Code" panose="020B0609020000020004" pitchFamily="49" charset="0"/>
                <a:ea typeface="Calibri" panose="020F0502020204030204" pitchFamily="34" charset="0"/>
                <a:cs typeface="Cascadia Code" panose="020B0609020000020004" pitchFamily="49" charset="0"/>
              </a:rPr>
              <a:t>ListBox</a:t>
            </a: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.Items.Add</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r>
              <a:rPr lang="en-US" sz="1800" i="1" dirty="0" err="1">
                <a:effectLst/>
                <a:latin typeface="Cascadia Code" panose="020B0609020000020004" pitchFamily="49" charset="0"/>
                <a:ea typeface="Calibri" panose="020F0502020204030204" pitchFamily="34" charset="0"/>
                <a:cs typeface="Cascadia Code" panose="020B0609020000020004" pitchFamily="49" charset="0"/>
              </a:rPr>
              <a:t>NewItem</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p>
          <a:p>
            <a:endParaRPr lang="en-US" dirty="0">
              <a:latin typeface="Cascadia Code" panose="020B0609020000020004" pitchFamily="49" charset="0"/>
              <a:cs typeface="Cascadia Code" panose="020B0609020000020004" pitchFamily="49" charset="0"/>
            </a:endParaRPr>
          </a:p>
        </p:txBody>
      </p:sp>
      <p:sp>
        <p:nvSpPr>
          <p:cNvPr id="11" name="TextBox 10">
            <a:extLst>
              <a:ext uri="{FF2B5EF4-FFF2-40B4-BE49-F238E27FC236}">
                <a16:creationId xmlns:a16="http://schemas.microsoft.com/office/drawing/2014/main" id="{D3ED9757-EC30-3B4D-2BC1-D349509CE06B}"/>
              </a:ext>
            </a:extLst>
          </p:cNvPr>
          <p:cNvSpPr txBox="1"/>
          <p:nvPr/>
        </p:nvSpPr>
        <p:spPr>
          <a:xfrm>
            <a:off x="1609725" y="4543425"/>
            <a:ext cx="6010275" cy="923330"/>
          </a:xfrm>
          <a:prstGeom prst="rect">
            <a:avLst/>
          </a:prstGeom>
          <a:noFill/>
        </p:spPr>
        <p:txBody>
          <a:bodyPr wrap="square" rtlCol="0">
            <a:spAutoFit/>
          </a:bodyPr>
          <a:lstStyle/>
          <a:p>
            <a:pPr marL="0" marR="0">
              <a:spcBef>
                <a:spcPts val="0"/>
              </a:spcBef>
              <a:spcAft>
                <a:spcPts val="0"/>
              </a:spcAft>
            </a:pP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daysListBox.Items.Add</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("Monday");</a:t>
            </a:r>
          </a:p>
          <a:p>
            <a:pPr marL="0" marR="0">
              <a:spcBef>
                <a:spcPts val="0"/>
              </a:spcBef>
              <a:spcAft>
                <a:spcPts val="0"/>
              </a:spcAft>
            </a:pP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daysListBox.Items.Add</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("Tuesday");</a:t>
            </a:r>
          </a:p>
          <a:p>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daysListBox.Items.Add</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("Wednesday");</a:t>
            </a:r>
            <a:endParaRPr lang="en-US"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049211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Removing Items From a </a:t>
            </a:r>
            <a:r>
              <a:rPr lang="en-US" altLang="en-US" dirty="0" err="1">
                <a:latin typeface="Times New Roman" panose="02020603050405020304" pitchFamily="18" charset="0"/>
                <a:ea typeface="+mj-ea"/>
                <a:cs typeface="Arial"/>
              </a:rPr>
              <a:t>ListBox</a:t>
            </a:r>
            <a:endParaRPr lang="en-US" altLang="en-US" sz="2000" b="0" dirty="0">
              <a:latin typeface="Times New Roman" panose="02020603050405020304" pitchFamily="18" charset="0"/>
              <a:ea typeface="+mj-ea"/>
              <a:cs typeface="Arial"/>
            </a:endParaRPr>
          </a:p>
        </p:txBody>
      </p:sp>
      <p:sp>
        <p:nvSpPr>
          <p:cNvPr id="3" name="Text Placeholder 2"/>
          <p:cNvSpPr>
            <a:spLocks noGrp="1"/>
          </p:cNvSpPr>
          <p:nvPr>
            <p:ph idx="1"/>
          </p:nvPr>
        </p:nvSpPr>
        <p:spPr>
          <a:xfrm>
            <a:off x="457200" y="1600200"/>
            <a:ext cx="8469086"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err="1">
                <a:solidFill>
                  <a:srgbClr val="000000"/>
                </a:solidFill>
                <a:latin typeface="Courier New" panose="02070309020205020404" pitchFamily="49" charset="0"/>
                <a:ea typeface="+mn-ea"/>
                <a:cs typeface="Courier New" panose="02070309020205020404" pitchFamily="49" charset="0"/>
              </a:rPr>
              <a:t>Items.Remove</a:t>
            </a:r>
            <a:r>
              <a:rPr lang="en-US" altLang="en-US" sz="2000" dirty="0">
                <a:solidFill>
                  <a:srgbClr val="000000"/>
                </a:solidFill>
                <a:latin typeface="Arial (Body)"/>
                <a:ea typeface="+mn-ea"/>
              </a:rPr>
              <a:t> method removes a specific item from a </a:t>
            </a:r>
            <a:r>
              <a:rPr lang="en-US" altLang="en-US" sz="2000" dirty="0" err="1">
                <a:solidFill>
                  <a:srgbClr val="000000"/>
                </a:solidFill>
                <a:latin typeface="Arial (Body)"/>
                <a:ea typeface="+mn-ea"/>
              </a:rPr>
              <a:t>ListBox</a:t>
            </a:r>
            <a:endParaRPr lang="en-US" altLang="en-US" sz="2000" dirty="0">
              <a:solidFill>
                <a:srgbClr val="000000"/>
              </a:solidFill>
              <a:latin typeface="Arial (Body)"/>
              <a:ea typeface="+mn-ea"/>
            </a:endParaRPr>
          </a:p>
        </p:txBody>
      </p:sp>
      <p:sp>
        <p:nvSpPr>
          <p:cNvPr id="5" name="Content Placeholder 4"/>
          <p:cNvSpPr>
            <a:spLocks noGrp="1"/>
          </p:cNvSpPr>
          <p:nvPr>
            <p:ph idx="13"/>
          </p:nvPr>
        </p:nvSpPr>
        <p:spPr>
          <a:xfrm>
            <a:off x="234261" y="2926650"/>
            <a:ext cx="8618793" cy="1345491"/>
          </a:xfrm>
        </p:spPr>
        <p:txBody>
          <a:bodyPr/>
          <a:lstStyle/>
          <a:p>
            <a:pPr marL="741600" lvl="1" indent="-284400">
              <a:buFont typeface="Arial" panose="020B0604020202020204" pitchFamily="34" charset="0"/>
              <a:buChar char="‒"/>
            </a:pPr>
            <a:r>
              <a:rPr lang="en-US" altLang="en-US" sz="2000" dirty="0">
                <a:latin typeface="+mn-lt"/>
              </a:rPr>
              <a:t>where</a:t>
            </a:r>
            <a:r>
              <a:rPr lang="en-US" altLang="en-US" sz="2000" b="1" dirty="0">
                <a:latin typeface="+mn-lt"/>
              </a:rPr>
              <a:t> </a:t>
            </a:r>
            <a:r>
              <a:rPr lang="en-US" altLang="en-US" sz="2000" b="1" i="1" dirty="0" err="1">
                <a:latin typeface="Courier New" panose="02070309020205020404" pitchFamily="49" charset="0"/>
                <a:cs typeface="Courier New" panose="02070309020205020404" pitchFamily="49" charset="0"/>
              </a:rPr>
              <a:t>ListBox</a:t>
            </a:r>
            <a:r>
              <a:rPr lang="en-US" altLang="en-US" sz="2000" b="1" dirty="0">
                <a:latin typeface="Consolas" panose="020B0609020204030204" pitchFamily="49" charset="0"/>
                <a:cs typeface="Consolas" panose="020B0609020204030204" pitchFamily="49" charset="0"/>
              </a:rPr>
              <a:t> </a:t>
            </a:r>
            <a:r>
              <a:rPr lang="en-US" altLang="en-US" sz="2000" dirty="0">
                <a:latin typeface="+mn-lt"/>
              </a:rPr>
              <a:t>is the name of the ListBox control; </a:t>
            </a:r>
            <a:r>
              <a:rPr lang="en-US" altLang="en-US" sz="2000" b="1" i="1" dirty="0">
                <a:latin typeface="Courier New" panose="02070309020205020404" pitchFamily="49" charset="0"/>
                <a:cs typeface="Courier New" panose="02070309020205020404" pitchFamily="49" charset="0"/>
              </a:rPr>
              <a:t>Item</a:t>
            </a:r>
            <a:r>
              <a:rPr lang="en-US" altLang="en-US" sz="2000" dirty="0">
                <a:latin typeface="+mn-lt"/>
              </a:rPr>
              <a:t> is the item to be removed from the </a:t>
            </a:r>
            <a:r>
              <a:rPr lang="en-US" altLang="en-US" sz="2000" dirty="0" err="1">
                <a:latin typeface="+mn-lt"/>
              </a:rPr>
              <a:t>ListBox</a:t>
            </a:r>
            <a:endParaRPr lang="en-US" altLang="en-US" sz="2000" dirty="0">
              <a:latin typeface="+mn-lt"/>
            </a:endParaRPr>
          </a:p>
          <a:p>
            <a:pPr indent="-255600" eaLnBrk="1" hangingPunct="1"/>
            <a:r>
              <a:rPr lang="en-US" altLang="en-US" sz="2000" dirty="0">
                <a:latin typeface="+mn-lt"/>
              </a:rPr>
              <a:t>Example:</a:t>
            </a:r>
          </a:p>
        </p:txBody>
      </p:sp>
      <p:sp>
        <p:nvSpPr>
          <p:cNvPr id="4" name="TextBox 3">
            <a:extLst>
              <a:ext uri="{FF2B5EF4-FFF2-40B4-BE49-F238E27FC236}">
                <a16:creationId xmlns:a16="http://schemas.microsoft.com/office/drawing/2014/main" id="{3D39FD20-6D18-0747-7F59-7613745A2CC1}"/>
              </a:ext>
            </a:extLst>
          </p:cNvPr>
          <p:cNvSpPr txBox="1"/>
          <p:nvPr/>
        </p:nvSpPr>
        <p:spPr>
          <a:xfrm>
            <a:off x="1885950" y="2281946"/>
            <a:ext cx="4067175" cy="584775"/>
          </a:xfrm>
          <a:prstGeom prst="rect">
            <a:avLst/>
          </a:prstGeom>
          <a:noFill/>
        </p:spPr>
        <p:txBody>
          <a:bodyPr wrap="square" rtlCol="0">
            <a:spAutoFit/>
          </a:bodyPr>
          <a:lstStyle/>
          <a:p>
            <a:r>
              <a:rPr lang="en-US" sz="1800" i="1" dirty="0" err="1">
                <a:effectLst/>
                <a:latin typeface="Cascadia Code" panose="020B0609020000020004" pitchFamily="49" charset="0"/>
                <a:ea typeface="Calibri" panose="020F0502020204030204" pitchFamily="34" charset="0"/>
                <a:cs typeface="Cascadia Code" panose="020B0609020000020004" pitchFamily="49" charset="0"/>
              </a:rPr>
              <a:t>ListBox</a:t>
            </a: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.Items.Remove</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r>
              <a:rPr lang="en-US" sz="1800" i="1" dirty="0">
                <a:effectLst/>
                <a:latin typeface="Cascadia Code" panose="020B0609020000020004" pitchFamily="49" charset="0"/>
                <a:ea typeface="Calibri" panose="020F0502020204030204" pitchFamily="34" charset="0"/>
                <a:cs typeface="Cascadia Code" panose="020B0609020000020004" pitchFamily="49" charset="0"/>
              </a:rPr>
              <a:t>Item</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p>
          <a:p>
            <a:endParaRPr lang="en-US" dirty="0">
              <a:latin typeface="Cascadia Code" panose="020B0609020000020004" pitchFamily="49" charset="0"/>
              <a:cs typeface="Cascadia Code" panose="020B0609020000020004" pitchFamily="49" charset="0"/>
            </a:endParaRPr>
          </a:p>
        </p:txBody>
      </p:sp>
      <p:sp>
        <p:nvSpPr>
          <p:cNvPr id="10" name="TextBox 9">
            <a:extLst>
              <a:ext uri="{FF2B5EF4-FFF2-40B4-BE49-F238E27FC236}">
                <a16:creationId xmlns:a16="http://schemas.microsoft.com/office/drawing/2014/main" id="{1AF8415B-A95D-E099-A1FB-1F68DB3538B6}"/>
              </a:ext>
            </a:extLst>
          </p:cNvPr>
          <p:cNvSpPr txBox="1"/>
          <p:nvPr/>
        </p:nvSpPr>
        <p:spPr>
          <a:xfrm>
            <a:off x="1609725" y="4543425"/>
            <a:ext cx="6010275" cy="369332"/>
          </a:xfrm>
          <a:prstGeom prst="rect">
            <a:avLst/>
          </a:prstGeom>
          <a:noFill/>
        </p:spPr>
        <p:txBody>
          <a:bodyPr wrap="square" rtlCol="0">
            <a:spAutoFit/>
          </a:bodyPr>
          <a:lstStyle/>
          <a:p>
            <a:pPr marL="0" marR="0">
              <a:spcBef>
                <a:spcPts val="0"/>
              </a:spcBef>
              <a:spcAft>
                <a:spcPts val="0"/>
              </a:spcAft>
            </a:pP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daysListBox.Items.Remove</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r>
              <a:rPr lang="en-US" sz="1800" dirty="0">
                <a:latin typeface="Cascadia Code" panose="020B0609020000020004" pitchFamily="49" charset="0"/>
                <a:ea typeface="Calibri" panose="020F0502020204030204" pitchFamily="34" charset="0"/>
                <a:cs typeface="Cascadia Code" panose="020B0609020000020004" pitchFamily="49" charset="0"/>
              </a:rPr>
              <a:t>Tues</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day");</a:t>
            </a:r>
          </a:p>
        </p:txBody>
      </p:sp>
    </p:spTree>
    <p:extLst>
      <p:ext uri="{BB962C8B-B14F-4D97-AF65-F5344CB8AC3E}">
        <p14:creationId xmlns:p14="http://schemas.microsoft.com/office/powerpoint/2010/main" val="1393881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Removing Items From a </a:t>
            </a:r>
            <a:r>
              <a:rPr lang="en-US" altLang="en-US" dirty="0" err="1">
                <a:latin typeface="Times New Roman" panose="02020603050405020304" pitchFamily="18" charset="0"/>
                <a:ea typeface="+mj-ea"/>
                <a:cs typeface="Arial"/>
              </a:rPr>
              <a:t>ListBox</a:t>
            </a:r>
            <a:endParaRPr lang="en-US" altLang="en-US" sz="2000" b="0" dirty="0">
              <a:latin typeface="Times New Roman" panose="02020603050405020304" pitchFamily="18" charset="0"/>
              <a:ea typeface="+mj-ea"/>
              <a:cs typeface="Arial"/>
            </a:endParaRPr>
          </a:p>
        </p:txBody>
      </p:sp>
      <p:sp>
        <p:nvSpPr>
          <p:cNvPr id="3" name="Text Placeholder 2"/>
          <p:cNvSpPr>
            <a:spLocks noGrp="1"/>
          </p:cNvSpPr>
          <p:nvPr>
            <p:ph idx="1"/>
          </p:nvPr>
        </p:nvSpPr>
        <p:spPr>
          <a:xfrm>
            <a:off x="457200" y="1600200"/>
            <a:ext cx="8469086" cy="80018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err="1">
                <a:solidFill>
                  <a:srgbClr val="000000"/>
                </a:solidFill>
                <a:latin typeface="Courier New" panose="02070309020205020404" pitchFamily="49" charset="0"/>
                <a:ea typeface="+mn-ea"/>
                <a:cs typeface="Courier New" panose="02070309020205020404" pitchFamily="49" charset="0"/>
              </a:rPr>
              <a:t>Items.RemoveAt</a:t>
            </a:r>
            <a:r>
              <a:rPr lang="en-US" altLang="en-US" sz="2000" dirty="0">
                <a:solidFill>
                  <a:srgbClr val="000000"/>
                </a:solidFill>
                <a:latin typeface="Arial (Body)"/>
                <a:ea typeface="+mn-ea"/>
              </a:rPr>
              <a:t> method removes an item at a specific index from a </a:t>
            </a:r>
            <a:r>
              <a:rPr lang="en-US" altLang="en-US" sz="2000" dirty="0" err="1">
                <a:solidFill>
                  <a:srgbClr val="000000"/>
                </a:solidFill>
                <a:latin typeface="Arial (Body)"/>
                <a:ea typeface="+mn-ea"/>
              </a:rPr>
              <a:t>ListBox</a:t>
            </a:r>
            <a:endParaRPr lang="en-US" altLang="en-US" sz="2000" dirty="0">
              <a:solidFill>
                <a:srgbClr val="000000"/>
              </a:solidFill>
              <a:latin typeface="Arial (Body)"/>
              <a:ea typeface="+mn-ea"/>
            </a:endParaRPr>
          </a:p>
        </p:txBody>
      </p:sp>
      <p:sp>
        <p:nvSpPr>
          <p:cNvPr id="5" name="Content Placeholder 4"/>
          <p:cNvSpPr>
            <a:spLocks noGrp="1"/>
          </p:cNvSpPr>
          <p:nvPr>
            <p:ph idx="13"/>
          </p:nvPr>
        </p:nvSpPr>
        <p:spPr>
          <a:xfrm>
            <a:off x="234261" y="2926650"/>
            <a:ext cx="8618793" cy="1345491"/>
          </a:xfrm>
        </p:spPr>
        <p:txBody>
          <a:bodyPr/>
          <a:lstStyle/>
          <a:p>
            <a:pPr marL="741600" lvl="1" indent="-284400">
              <a:buFont typeface="Arial" panose="020B0604020202020204" pitchFamily="34" charset="0"/>
              <a:buChar char="‒"/>
            </a:pPr>
            <a:r>
              <a:rPr lang="en-US" altLang="en-US" sz="2000" dirty="0">
                <a:latin typeface="+mn-lt"/>
              </a:rPr>
              <a:t>where</a:t>
            </a:r>
            <a:r>
              <a:rPr lang="en-US" altLang="en-US" sz="2000" b="1" dirty="0">
                <a:latin typeface="+mn-lt"/>
              </a:rPr>
              <a:t> </a:t>
            </a:r>
            <a:r>
              <a:rPr lang="en-US" altLang="en-US" sz="2000" b="1" i="1" dirty="0" err="1">
                <a:latin typeface="Courier New" panose="02070309020205020404" pitchFamily="49" charset="0"/>
                <a:cs typeface="Courier New" panose="02070309020205020404" pitchFamily="49" charset="0"/>
              </a:rPr>
              <a:t>ListBox</a:t>
            </a:r>
            <a:r>
              <a:rPr lang="en-US" altLang="en-US" sz="2000" b="1" dirty="0">
                <a:latin typeface="Consolas" panose="020B0609020204030204" pitchFamily="49" charset="0"/>
                <a:cs typeface="Consolas" panose="020B0609020204030204" pitchFamily="49" charset="0"/>
              </a:rPr>
              <a:t> </a:t>
            </a:r>
            <a:r>
              <a:rPr lang="en-US" altLang="en-US" sz="2000" dirty="0">
                <a:latin typeface="+mn-lt"/>
              </a:rPr>
              <a:t>is the name of the ListBox control; </a:t>
            </a:r>
            <a:r>
              <a:rPr lang="en-US" altLang="en-US" sz="2000" b="1" i="1" dirty="0">
                <a:latin typeface="Courier New" panose="02070309020205020404" pitchFamily="49" charset="0"/>
                <a:cs typeface="Courier New" panose="02070309020205020404" pitchFamily="49" charset="0"/>
              </a:rPr>
              <a:t>Index</a:t>
            </a:r>
            <a:r>
              <a:rPr lang="en-US" altLang="en-US" sz="2000" dirty="0">
                <a:latin typeface="+mn-lt"/>
              </a:rPr>
              <a:t> is the index of the item to be removed from the </a:t>
            </a:r>
            <a:r>
              <a:rPr lang="en-US" altLang="en-US" sz="2000" dirty="0" err="1">
                <a:latin typeface="+mn-lt"/>
              </a:rPr>
              <a:t>ListBox</a:t>
            </a:r>
            <a:endParaRPr lang="en-US" altLang="en-US" sz="2000" dirty="0">
              <a:latin typeface="+mn-lt"/>
            </a:endParaRPr>
          </a:p>
          <a:p>
            <a:pPr indent="-255600" eaLnBrk="1" hangingPunct="1"/>
            <a:r>
              <a:rPr lang="en-US" altLang="en-US" sz="2000" dirty="0">
                <a:latin typeface="+mn-lt"/>
              </a:rPr>
              <a:t>Example:</a:t>
            </a:r>
          </a:p>
          <a:p>
            <a:pPr indent="-255600" eaLnBrk="1" hangingPunct="1"/>
            <a:endParaRPr lang="en-US" altLang="en-US" sz="2000" dirty="0">
              <a:latin typeface="+mn-lt"/>
            </a:endParaRPr>
          </a:p>
          <a:p>
            <a:pPr indent="-255600" eaLnBrk="1" hangingPunct="1"/>
            <a:endParaRPr lang="en-US" altLang="en-US" sz="2000" dirty="0">
              <a:latin typeface="+mn-lt"/>
            </a:endParaRPr>
          </a:p>
          <a:p>
            <a:pPr indent="-255600" eaLnBrk="1" hangingPunct="1"/>
            <a:r>
              <a:rPr lang="en-US" altLang="en-US" sz="2000" dirty="0">
                <a:latin typeface="+mn-lt"/>
              </a:rPr>
              <a:t>Note: the specified index must be a valid index. It cannot be less than 0, or greater than or equal to the number of items in the </a:t>
            </a:r>
            <a:r>
              <a:rPr lang="en-US" altLang="en-US" sz="2000" dirty="0" err="1">
                <a:latin typeface="+mn-lt"/>
              </a:rPr>
              <a:t>ListBox</a:t>
            </a:r>
            <a:r>
              <a:rPr lang="en-US" altLang="en-US" sz="2000" dirty="0">
                <a:latin typeface="+mn-lt"/>
              </a:rPr>
              <a:t>. If the index is invalid, the </a:t>
            </a:r>
            <a:r>
              <a:rPr lang="en-US" altLang="en-US" sz="2000" dirty="0" err="1">
                <a:latin typeface="Courier New" panose="02070309020205020404" pitchFamily="49" charset="0"/>
                <a:cs typeface="Courier New" panose="02070309020205020404" pitchFamily="49" charset="0"/>
              </a:rPr>
              <a:t>RemoveAt</a:t>
            </a:r>
            <a:r>
              <a:rPr lang="en-US" altLang="en-US" sz="2000" dirty="0">
                <a:latin typeface="+mn-lt"/>
              </a:rPr>
              <a:t> method will throw an exception.</a:t>
            </a:r>
          </a:p>
        </p:txBody>
      </p:sp>
      <p:sp>
        <p:nvSpPr>
          <p:cNvPr id="4" name="TextBox 3">
            <a:extLst>
              <a:ext uri="{FF2B5EF4-FFF2-40B4-BE49-F238E27FC236}">
                <a16:creationId xmlns:a16="http://schemas.microsoft.com/office/drawing/2014/main" id="{3D39FD20-6D18-0747-7F59-7613745A2CC1}"/>
              </a:ext>
            </a:extLst>
          </p:cNvPr>
          <p:cNvSpPr txBox="1"/>
          <p:nvPr/>
        </p:nvSpPr>
        <p:spPr>
          <a:xfrm>
            <a:off x="1885950" y="2463131"/>
            <a:ext cx="4067175" cy="646331"/>
          </a:xfrm>
          <a:prstGeom prst="rect">
            <a:avLst/>
          </a:prstGeom>
          <a:noFill/>
        </p:spPr>
        <p:txBody>
          <a:bodyPr wrap="square" rtlCol="0">
            <a:spAutoFit/>
          </a:bodyPr>
          <a:lstStyle/>
          <a:p>
            <a:r>
              <a:rPr lang="en-US" sz="1800" i="1" dirty="0" err="1">
                <a:effectLst/>
                <a:latin typeface="Cascadia Code" panose="020B0609020000020004" pitchFamily="49" charset="0"/>
                <a:ea typeface="Calibri" panose="020F0502020204030204" pitchFamily="34" charset="0"/>
                <a:cs typeface="Cascadia Code" panose="020B0609020000020004" pitchFamily="49" charset="0"/>
              </a:rPr>
              <a:t>ListBox</a:t>
            </a: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.Items.RemoveAt</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r>
              <a:rPr lang="en-US" sz="1800" i="1" dirty="0">
                <a:effectLst/>
                <a:latin typeface="Cascadia Code" panose="020B0609020000020004" pitchFamily="49" charset="0"/>
                <a:ea typeface="Calibri" panose="020F0502020204030204" pitchFamily="34" charset="0"/>
                <a:cs typeface="Cascadia Code" panose="020B0609020000020004" pitchFamily="49" charset="0"/>
              </a:rPr>
              <a:t>Index</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p>
        </p:txBody>
      </p:sp>
      <p:sp>
        <p:nvSpPr>
          <p:cNvPr id="10" name="TextBox 9">
            <a:extLst>
              <a:ext uri="{FF2B5EF4-FFF2-40B4-BE49-F238E27FC236}">
                <a16:creationId xmlns:a16="http://schemas.microsoft.com/office/drawing/2014/main" id="{1AF8415B-A95D-E099-A1FB-1F68DB3538B6}"/>
              </a:ext>
            </a:extLst>
          </p:cNvPr>
          <p:cNvSpPr txBox="1"/>
          <p:nvPr/>
        </p:nvSpPr>
        <p:spPr>
          <a:xfrm>
            <a:off x="1609725" y="4543425"/>
            <a:ext cx="6010275" cy="369332"/>
          </a:xfrm>
          <a:prstGeom prst="rect">
            <a:avLst/>
          </a:prstGeom>
          <a:noFill/>
        </p:spPr>
        <p:txBody>
          <a:bodyPr wrap="square" rtlCol="0">
            <a:spAutoFit/>
          </a:bodyPr>
          <a:lstStyle/>
          <a:p>
            <a:pPr marL="0" marR="0">
              <a:spcBef>
                <a:spcPts val="0"/>
              </a:spcBef>
              <a:spcAft>
                <a:spcPts val="0"/>
              </a:spcAft>
            </a:pP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daysListBox.Items.RemoveAt</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(2);</a:t>
            </a:r>
          </a:p>
        </p:txBody>
      </p:sp>
    </p:spTree>
    <p:extLst>
      <p:ext uri="{BB962C8B-B14F-4D97-AF65-F5344CB8AC3E}">
        <p14:creationId xmlns:p14="http://schemas.microsoft.com/office/powerpoint/2010/main" val="268019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Clearing a </a:t>
            </a:r>
            <a:r>
              <a:rPr lang="en-US" altLang="en-US" dirty="0" err="1">
                <a:latin typeface="Times New Roman" panose="02020603050405020304" pitchFamily="18" charset="0"/>
                <a:ea typeface="+mj-ea"/>
                <a:cs typeface="Arial"/>
              </a:rPr>
              <a:t>ListBox</a:t>
            </a:r>
            <a:endParaRPr lang="en-US" altLang="en-US" sz="2000" b="0" dirty="0">
              <a:latin typeface="Times New Roman" panose="02020603050405020304" pitchFamily="18" charset="0"/>
              <a:ea typeface="+mj-ea"/>
              <a:cs typeface="Arial"/>
            </a:endParaRPr>
          </a:p>
        </p:txBody>
      </p:sp>
      <p:sp>
        <p:nvSpPr>
          <p:cNvPr id="5" name="Content Placeholder 4"/>
          <p:cNvSpPr>
            <a:spLocks noGrp="1"/>
          </p:cNvSpPr>
          <p:nvPr>
            <p:ph idx="13"/>
          </p:nvPr>
        </p:nvSpPr>
        <p:spPr>
          <a:xfrm>
            <a:off x="234261" y="1707450"/>
            <a:ext cx="8618793" cy="1345491"/>
          </a:xfrm>
        </p:spPr>
        <p:txBody>
          <a:bodyPr/>
          <a:lstStyle/>
          <a:p>
            <a:pPr indent="-255600" eaLnBrk="1" hangingPunct="1"/>
            <a:r>
              <a:rPr lang="en-US" altLang="en-US" sz="2000" dirty="0">
                <a:latin typeface="+mn-lt"/>
              </a:rPr>
              <a:t>The </a:t>
            </a:r>
            <a:r>
              <a:rPr lang="en-US" altLang="en-US" sz="2000" b="1" dirty="0">
                <a:latin typeface="Courier New" panose="02070309020205020404" pitchFamily="49" charset="0"/>
                <a:cs typeface="Courier New" panose="02070309020205020404" pitchFamily="49" charset="0"/>
              </a:rPr>
              <a:t>Items.Clear</a:t>
            </a:r>
            <a:r>
              <a:rPr lang="en-US" altLang="en-US" sz="2000" dirty="0">
                <a:latin typeface="+mn-lt"/>
              </a:rPr>
              <a:t> method erases all the items in the </a:t>
            </a:r>
            <a:r>
              <a:rPr lang="en-US" altLang="en-US" sz="2000" dirty="0" err="1">
                <a:latin typeface="+mn-lt"/>
              </a:rPr>
              <a:t>ListBox</a:t>
            </a:r>
            <a:endParaRPr lang="en-US" altLang="en-US" sz="2000" dirty="0">
              <a:latin typeface="+mn-lt"/>
            </a:endParaRPr>
          </a:p>
          <a:p>
            <a:pPr indent="-255600" eaLnBrk="1" hangingPunct="1"/>
            <a:r>
              <a:rPr lang="en-US" altLang="en-US" sz="2000" dirty="0">
                <a:latin typeface="+mn-lt"/>
              </a:rPr>
              <a:t>Example:</a:t>
            </a:r>
          </a:p>
        </p:txBody>
      </p:sp>
      <p:sp>
        <p:nvSpPr>
          <p:cNvPr id="14" name="TextBox 13">
            <a:extLst>
              <a:ext uri="{FF2B5EF4-FFF2-40B4-BE49-F238E27FC236}">
                <a16:creationId xmlns:a16="http://schemas.microsoft.com/office/drawing/2014/main" id="{F62FC4C9-97BE-32E8-2E66-C5EFE8AE0981}"/>
              </a:ext>
            </a:extLst>
          </p:cNvPr>
          <p:cNvSpPr txBox="1"/>
          <p:nvPr/>
        </p:nvSpPr>
        <p:spPr>
          <a:xfrm>
            <a:off x="2738437" y="2792968"/>
            <a:ext cx="3667125" cy="369332"/>
          </a:xfrm>
          <a:prstGeom prst="rect">
            <a:avLst/>
          </a:prstGeom>
          <a:noFill/>
        </p:spPr>
        <p:txBody>
          <a:bodyPr wrap="square" rtlCol="0">
            <a:spAutoFit/>
          </a:bodyPr>
          <a:lstStyle/>
          <a:p>
            <a:pPr marL="0" marR="0">
              <a:spcBef>
                <a:spcPts val="0"/>
              </a:spcBef>
              <a:spcAft>
                <a:spcPts val="0"/>
              </a:spcAft>
            </a:pPr>
            <a:r>
              <a:rPr lang="en-US" sz="1800" dirty="0" err="1">
                <a:effectLst/>
                <a:latin typeface="Cascadia Code" panose="020B0609020000020004" pitchFamily="49" charset="0"/>
                <a:ea typeface="Calibri" panose="020F0502020204030204" pitchFamily="34" charset="0"/>
                <a:cs typeface="Cascadia Code" panose="020B0609020000020004" pitchFamily="49" charset="0"/>
              </a:rPr>
              <a:t>daysListBox.Items.Clear</a:t>
            </a:r>
            <a:r>
              <a:rPr lang="en-US" sz="1800" dirty="0">
                <a:effectLst/>
                <a:latin typeface="Cascadia Code" panose="020B0609020000020004" pitchFamily="49" charset="0"/>
                <a:ea typeface="Calibri" panose="020F0502020204030204" pitchFamily="34" charset="0"/>
                <a:cs typeface="Cascadia Code" panose="020B0609020000020004" pitchFamily="49" charset="0"/>
              </a:rPr>
              <a:t>();</a:t>
            </a:r>
          </a:p>
        </p:txBody>
      </p:sp>
    </p:spTree>
    <p:extLst>
      <p:ext uri="{BB962C8B-B14F-4D97-AF65-F5344CB8AC3E}">
        <p14:creationId xmlns:p14="http://schemas.microsoft.com/office/powerpoint/2010/main" val="656959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Using Files for Data Storage</a:t>
            </a:r>
          </a:p>
        </p:txBody>
      </p:sp>
      <p:sp>
        <p:nvSpPr>
          <p:cNvPr id="3" name="Text Placeholder 2"/>
          <p:cNvSpPr>
            <a:spLocks noGrp="1"/>
          </p:cNvSpPr>
          <p:nvPr>
            <p:ph type="body" idx="1"/>
          </p:nvPr>
        </p:nvSpPr>
        <p:spPr>
          <a:xfrm>
            <a:off x="457200" y="1600200"/>
            <a:ext cx="8229600" cy="419342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When a program needs to save data for later use, it writes the data in a file</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There are always three steps:</a:t>
            </a:r>
          </a:p>
          <a:p>
            <a:pPr marL="741553" lvl="1" indent="-284353" fontAlgn="base">
              <a:spcAft>
                <a:spcPct val="0"/>
              </a:spcAft>
              <a:buFont typeface="Arial" panose="020B0604020202020204" pitchFamily="34" charset="0"/>
              <a:buChar char="–"/>
            </a:pPr>
            <a:r>
              <a:rPr lang="en-US" altLang="en-US" sz="1800" dirty="0">
                <a:solidFill>
                  <a:srgbClr val="000000"/>
                </a:solidFill>
                <a:latin typeface="Arial (Body)"/>
              </a:rPr>
              <a:t>Open the file: create a connection between the file and the program</a:t>
            </a:r>
          </a:p>
          <a:p>
            <a:pPr marL="741553" lvl="1" indent="-284353" fontAlgn="base">
              <a:spcAft>
                <a:spcPct val="0"/>
              </a:spcAft>
              <a:buFont typeface="Arial" panose="020B0604020202020204" pitchFamily="34" charset="0"/>
              <a:buChar char="–"/>
            </a:pPr>
            <a:r>
              <a:rPr lang="en-US" altLang="en-US" sz="1800" dirty="0">
                <a:solidFill>
                  <a:srgbClr val="000000"/>
                </a:solidFill>
                <a:latin typeface="Arial (Body)"/>
              </a:rPr>
              <a:t>Process the file: either write to or read from the file</a:t>
            </a:r>
          </a:p>
          <a:p>
            <a:pPr marL="741553" lvl="1" indent="-284353" fontAlgn="base">
              <a:spcAft>
                <a:spcPct val="0"/>
              </a:spcAft>
              <a:buFont typeface="Arial" panose="020B0604020202020204" pitchFamily="34" charset="0"/>
              <a:buChar char="–"/>
            </a:pPr>
            <a:r>
              <a:rPr lang="en-US" altLang="en-US" sz="1800" dirty="0">
                <a:solidFill>
                  <a:srgbClr val="000000"/>
                </a:solidFill>
                <a:latin typeface="Arial (Body)"/>
              </a:rPr>
              <a:t>Close the file: disconnect the file and the program</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In general, there are two types of files:</a:t>
            </a:r>
          </a:p>
          <a:p>
            <a:pPr marL="741553" lvl="1" indent="-284353" fontAlgn="base">
              <a:spcAft>
                <a:spcPct val="0"/>
              </a:spcAft>
              <a:buFont typeface="Arial" panose="020B0604020202020204" pitchFamily="34" charset="0"/>
              <a:buChar char="–"/>
            </a:pPr>
            <a:r>
              <a:rPr lang="en-US" altLang="en-US" sz="1800" dirty="0">
                <a:solidFill>
                  <a:srgbClr val="000000"/>
                </a:solidFill>
                <a:latin typeface="Arial (Body)"/>
              </a:rPr>
              <a:t>Text file: contains data that has been encoded as test using a scheme such as Unicode</a:t>
            </a:r>
          </a:p>
          <a:p>
            <a:pPr marL="741553" lvl="1" indent="-284353" fontAlgn="base">
              <a:spcAft>
                <a:spcPct val="0"/>
              </a:spcAft>
              <a:buFont typeface="Arial" panose="020B0604020202020204" pitchFamily="34" charset="0"/>
              <a:buChar char="–"/>
            </a:pPr>
            <a:r>
              <a:rPr lang="en-US" altLang="en-US" sz="1800" dirty="0">
                <a:solidFill>
                  <a:srgbClr val="000000"/>
                </a:solidFill>
                <a:latin typeface="Arial (Body)"/>
              </a:rPr>
              <a:t>Binary file: contains data that has not been converted to text. You cannot view the contents of binary files with a text editor.</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This chapter only works with text files</a:t>
            </a:r>
          </a:p>
        </p:txBody>
      </p:sp>
    </p:spTree>
    <p:extLst>
      <p:ext uri="{BB962C8B-B14F-4D97-AF65-F5344CB8AC3E}">
        <p14:creationId xmlns:p14="http://schemas.microsoft.com/office/powerpoint/2010/main" val="15082593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File Accessing</a:t>
            </a:r>
          </a:p>
        </p:txBody>
      </p:sp>
      <p:sp>
        <p:nvSpPr>
          <p:cNvPr id="3" name="Text Placeholder 2"/>
          <p:cNvSpPr>
            <a:spLocks noGrp="1"/>
          </p:cNvSpPr>
          <p:nvPr>
            <p:ph type="body" idx="1"/>
          </p:nvPr>
        </p:nvSpPr>
        <p:spPr>
          <a:xfrm>
            <a:off x="457200" y="1600200"/>
            <a:ext cx="8229600" cy="311620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A file object is an object that is associated with a specific file and provides a way for the program to work with that file</a:t>
            </a:r>
            <a:br>
              <a:rPr lang="en-US" altLang="en-US" sz="2400" dirty="0">
                <a:solidFill>
                  <a:srgbClr val="000000"/>
                </a:solidFill>
                <a:latin typeface="Arial (Body)"/>
                <a:ea typeface="+mn-ea"/>
              </a:rPr>
            </a:br>
            <a:endParaRPr lang="en-US" altLang="en-US" sz="2400" dirty="0">
              <a:solidFill>
                <a:srgbClr val="000000"/>
              </a:solidFill>
              <a:latin typeface="Arial (Body)"/>
              <a:ea typeface="+mn-ea"/>
            </a:endParaRP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.N</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E</a:t>
            </a:r>
            <a:r>
              <a:rPr lang="en-US" altLang="en-US" sz="100" dirty="0">
                <a:solidFill>
                  <a:srgbClr val="000000"/>
                </a:solidFill>
                <a:latin typeface="Arial (Body)"/>
                <a:ea typeface="+mn-ea"/>
              </a:rPr>
              <a:t> </a:t>
            </a:r>
            <a:r>
              <a:rPr lang="en-US" altLang="en-US" sz="2400" dirty="0">
                <a:solidFill>
                  <a:srgbClr val="000000"/>
                </a:solidFill>
                <a:latin typeface="Arial (Body)"/>
                <a:ea typeface="+mn-ea"/>
              </a:rPr>
              <a:t>T provides two classes to work with file objects:</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Courier New" panose="02070309020205020404" pitchFamily="49" charset="0"/>
                <a:cs typeface="Courier New" panose="02070309020205020404" pitchFamily="49" charset="0"/>
              </a:rPr>
              <a:t>StreamWriter</a:t>
            </a:r>
            <a:r>
              <a:rPr lang="en-US" altLang="en-US" sz="2400" dirty="0">
                <a:solidFill>
                  <a:srgbClr val="000000"/>
                </a:solidFill>
                <a:latin typeface="Arial (Body)"/>
              </a:rPr>
              <a:t>: for writing data to a text file</a:t>
            </a:r>
          </a:p>
          <a:p>
            <a:pPr marL="741553" lvl="1" indent="-284353" fontAlgn="base">
              <a:spcAft>
                <a:spcPct val="0"/>
              </a:spcAft>
              <a:buFont typeface="Arial" panose="020B0604020202020204" pitchFamily="34" charset="0"/>
              <a:buChar char="–"/>
            </a:pPr>
            <a:r>
              <a:rPr lang="en-US" altLang="en-US" sz="2400" b="1" dirty="0">
                <a:solidFill>
                  <a:srgbClr val="000000"/>
                </a:solidFill>
                <a:latin typeface="Courier New" panose="02070309020205020404" pitchFamily="49" charset="0"/>
                <a:cs typeface="Courier New" panose="02070309020205020404" pitchFamily="49" charset="0"/>
              </a:rPr>
              <a:t>StreamReader</a:t>
            </a:r>
            <a:r>
              <a:rPr lang="en-US" altLang="en-US" sz="2400" dirty="0">
                <a:solidFill>
                  <a:srgbClr val="000000"/>
                </a:solidFill>
                <a:latin typeface="Arial (Body)"/>
              </a:rPr>
              <a:t>: for reading data from a text file</a:t>
            </a:r>
          </a:p>
        </p:txBody>
      </p:sp>
    </p:spTree>
    <p:extLst>
      <p:ext uri="{BB962C8B-B14F-4D97-AF65-F5344CB8AC3E}">
        <p14:creationId xmlns:p14="http://schemas.microsoft.com/office/powerpoint/2010/main" val="2500141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Writing Data to a File</a:t>
            </a:r>
          </a:p>
        </p:txBody>
      </p:sp>
      <p:sp>
        <p:nvSpPr>
          <p:cNvPr id="3" name="Text Placeholder 2"/>
          <p:cNvSpPr>
            <a:spLocks noGrp="1"/>
          </p:cNvSpPr>
          <p:nvPr>
            <p:ph idx="1"/>
          </p:nvPr>
        </p:nvSpPr>
        <p:spPr>
          <a:xfrm>
            <a:off x="457200" y="1600200"/>
            <a:ext cx="8229600" cy="553968"/>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Start with creating a </a:t>
            </a:r>
            <a:r>
              <a:rPr lang="en-US" altLang="en-US" sz="2400" dirty="0">
                <a:solidFill>
                  <a:srgbClr val="000000"/>
                </a:solidFill>
                <a:latin typeface="Courier New" panose="02070309020205020404" pitchFamily="49" charset="0"/>
                <a:ea typeface="+mn-ea"/>
                <a:cs typeface="Courier New" panose="02070309020205020404" pitchFamily="49" charset="0"/>
              </a:rPr>
              <a:t>StreamWriter</a:t>
            </a:r>
            <a:r>
              <a:rPr lang="en-US" altLang="en-US" sz="2400" dirty="0">
                <a:solidFill>
                  <a:srgbClr val="000000"/>
                </a:solidFill>
                <a:latin typeface="Arial (Body)"/>
                <a:ea typeface="+mn-ea"/>
              </a:rPr>
              <a:t> object</a:t>
            </a:r>
          </a:p>
        </p:txBody>
      </p:sp>
      <p:sp>
        <p:nvSpPr>
          <p:cNvPr id="4" name="Content Placeholder 3"/>
          <p:cNvSpPr>
            <a:spLocks noGrp="1"/>
          </p:cNvSpPr>
          <p:nvPr>
            <p:ph idx="13"/>
          </p:nvPr>
        </p:nvSpPr>
        <p:spPr>
          <a:xfrm>
            <a:off x="473720" y="2641679"/>
            <a:ext cx="8229600" cy="859871"/>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Use one of the </a:t>
            </a:r>
            <a:r>
              <a:rPr lang="en-US" altLang="en-US" sz="2400" dirty="0">
                <a:solidFill>
                  <a:srgbClr val="000000"/>
                </a:solidFill>
                <a:latin typeface="Courier New" panose="02070309020205020404" pitchFamily="49" charset="0"/>
                <a:cs typeface="Courier New" panose="02070309020205020404" pitchFamily="49" charset="0"/>
              </a:rPr>
              <a:t>File</a:t>
            </a:r>
            <a:r>
              <a:rPr lang="en-US" altLang="en-US" sz="2400" dirty="0">
                <a:solidFill>
                  <a:srgbClr val="000000"/>
                </a:solidFill>
                <a:latin typeface="Arial (Body)"/>
              </a:rPr>
              <a:t> methods to open the file to which you will be writing data. Sample </a:t>
            </a:r>
            <a:r>
              <a:rPr lang="en-US" altLang="en-US" sz="2400" dirty="0">
                <a:solidFill>
                  <a:srgbClr val="000000"/>
                </a:solidFill>
                <a:latin typeface="Courier New" panose="02070309020205020404" pitchFamily="49" charset="0"/>
                <a:cs typeface="Courier New" panose="02070309020205020404" pitchFamily="49" charset="0"/>
              </a:rPr>
              <a:t>File</a:t>
            </a:r>
            <a:r>
              <a:rPr lang="en-US" altLang="en-US" sz="2400" dirty="0">
                <a:solidFill>
                  <a:srgbClr val="000000"/>
                </a:solidFill>
                <a:latin typeface="Arial (Body)"/>
              </a:rPr>
              <a:t> methods are:</a:t>
            </a:r>
            <a:endParaRPr lang="en-US" sz="2400" dirty="0"/>
          </a:p>
        </p:txBody>
      </p:sp>
      <p:sp>
        <p:nvSpPr>
          <p:cNvPr id="5" name="Content Placeholder 4"/>
          <p:cNvSpPr>
            <a:spLocks noGrp="1"/>
          </p:cNvSpPr>
          <p:nvPr>
            <p:ph idx="14"/>
          </p:nvPr>
        </p:nvSpPr>
        <p:spPr>
          <a:xfrm>
            <a:off x="457200" y="4374474"/>
            <a:ext cx="8229600" cy="1518326"/>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Use the </a:t>
            </a:r>
            <a:r>
              <a:rPr lang="en-US" altLang="en-US" sz="2400" dirty="0">
                <a:solidFill>
                  <a:srgbClr val="000000"/>
                </a:solidFill>
                <a:latin typeface="Courier New" panose="02070309020205020404" pitchFamily="49" charset="0"/>
                <a:cs typeface="Courier New" panose="02070309020205020404" pitchFamily="49" charset="0"/>
              </a:rPr>
              <a:t>Write</a:t>
            </a:r>
            <a:r>
              <a:rPr lang="en-US" altLang="en-US" sz="2400" dirty="0">
                <a:solidFill>
                  <a:srgbClr val="000000"/>
                </a:solidFill>
                <a:latin typeface="Arial (Body)"/>
              </a:rPr>
              <a:t> or </a:t>
            </a:r>
            <a:r>
              <a:rPr lang="en-US" altLang="en-US" sz="2400" dirty="0">
                <a:solidFill>
                  <a:srgbClr val="000000"/>
                </a:solidFill>
                <a:latin typeface="Courier New" panose="02070309020205020404" pitchFamily="49" charset="0"/>
                <a:cs typeface="Courier New" panose="02070309020205020404" pitchFamily="49" charset="0"/>
              </a:rPr>
              <a:t>WriteLine</a:t>
            </a:r>
            <a:r>
              <a:rPr lang="en-US" altLang="en-US" sz="2400" b="1" dirty="0">
                <a:solidFill>
                  <a:srgbClr val="000000"/>
                </a:solidFill>
                <a:latin typeface="Arial (Body)"/>
              </a:rPr>
              <a:t> </a:t>
            </a:r>
            <a:r>
              <a:rPr lang="en-US" altLang="en-US" sz="2400" dirty="0">
                <a:solidFill>
                  <a:srgbClr val="000000"/>
                </a:solidFill>
                <a:latin typeface="Arial (Body)"/>
              </a:rPr>
              <a:t>method to write items of data to the file</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Close the connection.</a:t>
            </a:r>
          </a:p>
        </p:txBody>
      </p:sp>
      <p:sp>
        <p:nvSpPr>
          <p:cNvPr id="6" name="TextBox 5">
            <a:extLst>
              <a:ext uri="{FF2B5EF4-FFF2-40B4-BE49-F238E27FC236}">
                <a16:creationId xmlns:a16="http://schemas.microsoft.com/office/drawing/2014/main" id="{A03244EE-655D-B62A-0983-5E9924D0199E}"/>
              </a:ext>
            </a:extLst>
          </p:cNvPr>
          <p:cNvSpPr txBox="1"/>
          <p:nvPr/>
        </p:nvSpPr>
        <p:spPr>
          <a:xfrm>
            <a:off x="1235948" y="2167381"/>
            <a:ext cx="3788228" cy="369332"/>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StreamWriter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outputFile</a:t>
            </a:r>
            <a:r>
              <a:rPr lang="en-US" sz="1800" dirty="0">
                <a:solidFill>
                  <a:srgbClr val="000000"/>
                </a:solidFill>
                <a:latin typeface="Cascadia Mono" panose="020B0609020000020004" pitchFamily="49" charset="0"/>
              </a:rPr>
              <a:t>;</a:t>
            </a:r>
            <a:endParaRPr lang="en-US" dirty="0"/>
          </a:p>
        </p:txBody>
      </p:sp>
      <p:sp>
        <p:nvSpPr>
          <p:cNvPr id="9" name="TextBox 8">
            <a:extLst>
              <a:ext uri="{FF2B5EF4-FFF2-40B4-BE49-F238E27FC236}">
                <a16:creationId xmlns:a16="http://schemas.microsoft.com/office/drawing/2014/main" id="{6D26AECC-4AAF-0DF2-A136-6C39D876F15F}"/>
              </a:ext>
            </a:extLst>
          </p:cNvPr>
          <p:cNvSpPr txBox="1"/>
          <p:nvPr/>
        </p:nvSpPr>
        <p:spPr>
          <a:xfrm>
            <a:off x="1235948" y="3614846"/>
            <a:ext cx="3788228" cy="646331"/>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File.CreateText</a:t>
            </a:r>
            <a:endParaRPr lang="en-US" sz="1800" dirty="0">
              <a:solidFill>
                <a:srgbClr val="000000"/>
              </a:solidFill>
              <a:latin typeface="Cascadia Mono" panose="020B0609020000020004" pitchFamily="49" charset="0"/>
            </a:endParaRPr>
          </a:p>
          <a:p>
            <a:r>
              <a:rPr lang="en-US" sz="1800" dirty="0" err="1">
                <a:latin typeface="Cascadia Mono" panose="020B0609020000020004" pitchFamily="49" charset="0"/>
              </a:rPr>
              <a:t>File.AppendText</a:t>
            </a:r>
            <a:endParaRPr lang="en-US" dirty="0"/>
          </a:p>
        </p:txBody>
      </p:sp>
    </p:spTree>
    <p:extLst>
      <p:ext uri="{BB962C8B-B14F-4D97-AF65-F5344CB8AC3E}">
        <p14:creationId xmlns:p14="http://schemas.microsoft.com/office/powerpoint/2010/main" val="42551526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Sample Code </a:t>
            </a:r>
            <a:r>
              <a:rPr lang="en-US" altLang="en-US" sz="2000" b="0" dirty="0">
                <a:latin typeface="Times New Roman" panose="02020603050405020304" pitchFamily="18" charset="0"/>
                <a:ea typeface="+mj-ea"/>
                <a:cs typeface="Arial"/>
              </a:rPr>
              <a:t>(4 of 4)</a:t>
            </a:r>
          </a:p>
        </p:txBody>
      </p:sp>
      <p:sp>
        <p:nvSpPr>
          <p:cNvPr id="3" name="Text Placeholder 2"/>
          <p:cNvSpPr>
            <a:spLocks noGrp="1"/>
          </p:cNvSpPr>
          <p:nvPr>
            <p:ph type="body" idx="1"/>
          </p:nvPr>
        </p:nvSpPr>
        <p:spPr>
          <a:xfrm>
            <a:off x="457200" y="3748311"/>
            <a:ext cx="8229600" cy="2223655"/>
          </a:xfrm>
        </p:spPr>
        <p:txBody>
          <a:bodyPr wrap="square" lIns="91425" tIns="91425" rIns="91425" bIns="91425">
            <a:spAutoFit/>
          </a:bodyPr>
          <a:lstStyle/>
          <a:p>
            <a:r>
              <a:rPr lang="en-US" altLang="en-US" sz="2400" dirty="0">
                <a:latin typeface="+mn-lt"/>
              </a:rPr>
              <a:t>The </a:t>
            </a:r>
            <a:r>
              <a:rPr lang="en-US" altLang="en-US" sz="2400" b="1" dirty="0">
                <a:latin typeface="Courier New" panose="02070309020205020404" pitchFamily="49" charset="0"/>
                <a:cs typeface="Courier New" panose="02070309020205020404" pitchFamily="49" charset="0"/>
              </a:rPr>
              <a:t>WriteLine</a:t>
            </a:r>
            <a:r>
              <a:rPr lang="en-US" altLang="en-US" sz="2400" b="1" dirty="0">
                <a:latin typeface="+mn-lt"/>
              </a:rPr>
              <a:t> </a:t>
            </a:r>
            <a:r>
              <a:rPr lang="en-US" altLang="en-US" sz="2400" dirty="0">
                <a:latin typeface="+mn-lt"/>
              </a:rPr>
              <a:t>method writes an item of data to a file and then writes a newline characters which specifies the end of a line</a:t>
            </a:r>
          </a:p>
          <a:p>
            <a:r>
              <a:rPr lang="en-US" altLang="en-US" sz="2400" dirty="0">
                <a:latin typeface="+mn-lt"/>
              </a:rPr>
              <a:t>The </a:t>
            </a:r>
            <a:r>
              <a:rPr lang="en-US" altLang="en-US" sz="2400" b="1" dirty="0">
                <a:latin typeface="Courier New" panose="02070309020205020404" pitchFamily="49" charset="0"/>
                <a:cs typeface="Courier New" panose="02070309020205020404" pitchFamily="49" charset="0"/>
              </a:rPr>
              <a:t>Write</a:t>
            </a:r>
            <a:r>
              <a:rPr lang="en-US" altLang="en-US" sz="2400" dirty="0">
                <a:latin typeface="+mn-lt"/>
              </a:rPr>
              <a:t> method writes an item to a file without a newline character</a:t>
            </a:r>
            <a:endParaRPr lang="en-US" altLang="en-US" sz="2400" dirty="0">
              <a:solidFill>
                <a:srgbClr val="000000"/>
              </a:solidFill>
              <a:latin typeface="+mn-lt"/>
              <a:ea typeface="+mn-ea"/>
            </a:endParaRPr>
          </a:p>
        </p:txBody>
      </p:sp>
      <p:sp>
        <p:nvSpPr>
          <p:cNvPr id="4" name="TextBox 3">
            <a:extLst>
              <a:ext uri="{FF2B5EF4-FFF2-40B4-BE49-F238E27FC236}">
                <a16:creationId xmlns:a16="http://schemas.microsoft.com/office/drawing/2014/main" id="{47225270-B011-A7F2-8B4A-9810E146F7AE}"/>
              </a:ext>
            </a:extLst>
          </p:cNvPr>
          <p:cNvSpPr txBox="1"/>
          <p:nvPr/>
        </p:nvSpPr>
        <p:spPr>
          <a:xfrm>
            <a:off x="713433" y="1674674"/>
            <a:ext cx="7892980" cy="1754326"/>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StreamWriter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outputFile</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File.CreateText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"courses.txt"</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"Introduction to Computer Science"</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"English Composition"</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"Calculus I"</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outputFile.Close</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9642111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Courier New" panose="02070309020205020404" pitchFamily="49" charset="0"/>
                <a:ea typeface="+mj-ea"/>
                <a:cs typeface="Courier New" panose="02070309020205020404" pitchFamily="49" charset="0"/>
              </a:rPr>
              <a:t>CreateText</a:t>
            </a:r>
            <a:r>
              <a:rPr lang="en-US" altLang="en-US" dirty="0">
                <a:latin typeface="Times New Roman" panose="02020603050405020304" pitchFamily="18" charset="0"/>
                <a:ea typeface="+mj-ea"/>
                <a:cs typeface="Arial"/>
              </a:rPr>
              <a:t> v</a:t>
            </a:r>
            <a:r>
              <a:rPr lang="en-US" altLang="en-US" sz="100" dirty="0">
                <a:solidFill>
                  <a:schemeClr val="bg1"/>
                </a:solidFill>
                <a:latin typeface="Times New Roman" panose="02020603050405020304" pitchFamily="18" charset="0"/>
                <a:ea typeface="+mj-ea"/>
                <a:cs typeface="Arial"/>
              </a:rPr>
              <a:t>ersu</a:t>
            </a:r>
            <a:r>
              <a:rPr lang="en-US" altLang="en-US" dirty="0">
                <a:latin typeface="Times New Roman" panose="02020603050405020304" pitchFamily="18" charset="0"/>
                <a:ea typeface="+mj-ea"/>
                <a:cs typeface="Arial"/>
              </a:rPr>
              <a:t>s </a:t>
            </a:r>
            <a:r>
              <a:rPr lang="en-US" altLang="en-US" dirty="0">
                <a:latin typeface="Courier New" panose="02070309020205020404" pitchFamily="49" charset="0"/>
                <a:ea typeface="+mj-ea"/>
                <a:cs typeface="Courier New" panose="02070309020205020404" pitchFamily="49" charset="0"/>
              </a:rPr>
              <a:t>AppendText</a:t>
            </a:r>
          </a:p>
        </p:txBody>
      </p:sp>
      <p:sp>
        <p:nvSpPr>
          <p:cNvPr id="3" name="Text Placeholder 2"/>
          <p:cNvSpPr>
            <a:spLocks noGrp="1"/>
          </p:cNvSpPr>
          <p:nvPr>
            <p:ph type="body" idx="1"/>
          </p:nvPr>
        </p:nvSpPr>
        <p:spPr>
          <a:xfrm>
            <a:off x="457200" y="1376619"/>
            <a:ext cx="8229600" cy="337781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previous code uses the </a:t>
            </a:r>
            <a:r>
              <a:rPr lang="en-US" altLang="en-US" sz="2000" dirty="0">
                <a:solidFill>
                  <a:srgbClr val="000000"/>
                </a:solidFill>
                <a:latin typeface="Courier New" panose="02070309020205020404" pitchFamily="49" charset="0"/>
                <a:ea typeface="+mn-ea"/>
                <a:cs typeface="Courier New" panose="02070309020205020404" pitchFamily="49" charset="0"/>
              </a:rPr>
              <a:t>File.CreateText </a:t>
            </a:r>
            <a:r>
              <a:rPr lang="en-US" altLang="en-US" sz="2000" dirty="0">
                <a:solidFill>
                  <a:srgbClr val="000000"/>
                </a:solidFill>
                <a:latin typeface="Arial (Body)"/>
                <a:ea typeface="+mn-ea"/>
              </a:rPr>
              <a:t>method for the following reasons:</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It creates a text file with the name specified by the argument. If the file already exists, its contents are erased</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It creates a </a:t>
            </a:r>
            <a:r>
              <a:rPr lang="en-US" altLang="en-US" sz="2000" dirty="0">
                <a:solidFill>
                  <a:srgbClr val="000000"/>
                </a:solidFill>
                <a:latin typeface="Courier New" panose="02070309020205020404" pitchFamily="49" charset="0"/>
                <a:ea typeface="+mn-ea"/>
                <a:cs typeface="Courier New" panose="02070309020205020404" pitchFamily="49" charset="0"/>
              </a:rPr>
              <a:t>StreamWriter</a:t>
            </a:r>
            <a:r>
              <a:rPr lang="en-US" altLang="en-US" sz="2000" dirty="0">
                <a:solidFill>
                  <a:srgbClr val="000000"/>
                </a:solidFill>
                <a:latin typeface="Arial (Body)"/>
              </a:rPr>
              <a:t> object in memory, associated with the file</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It returns a reference to the </a:t>
            </a:r>
            <a:r>
              <a:rPr lang="en-US" altLang="en-US" sz="2000" dirty="0">
                <a:solidFill>
                  <a:srgbClr val="000000"/>
                </a:solidFill>
                <a:latin typeface="Courier New" panose="02070309020205020404" pitchFamily="49" charset="0"/>
                <a:ea typeface="+mn-ea"/>
                <a:cs typeface="Courier New" panose="02070309020205020404" pitchFamily="49" charset="0"/>
              </a:rPr>
              <a:t>StreamWriter</a:t>
            </a:r>
            <a:r>
              <a:rPr lang="en-US" altLang="en-US" sz="2000" dirty="0">
                <a:solidFill>
                  <a:srgbClr val="000000"/>
                </a:solidFill>
                <a:latin typeface="Arial (Body)"/>
              </a:rPr>
              <a:t> object</a:t>
            </a:r>
          </a:p>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When there is a need not to erase the contents of an existing file, use the </a:t>
            </a:r>
            <a:r>
              <a:rPr lang="en-US" altLang="en-US" sz="2000" dirty="0">
                <a:solidFill>
                  <a:srgbClr val="000000"/>
                </a:solidFill>
                <a:latin typeface="Courier New" panose="02070309020205020404" pitchFamily="49" charset="0"/>
                <a:ea typeface="+mn-ea"/>
                <a:cs typeface="Courier New" panose="02070309020205020404" pitchFamily="49" charset="0"/>
              </a:rPr>
              <a:t>AppendText</a:t>
            </a:r>
            <a:r>
              <a:rPr lang="en-US" altLang="en-US" sz="2000" dirty="0">
                <a:solidFill>
                  <a:srgbClr val="000000"/>
                </a:solidFill>
                <a:latin typeface="Arial (Body)"/>
                <a:ea typeface="+mn-ea"/>
              </a:rPr>
              <a:t> method</a:t>
            </a:r>
          </a:p>
        </p:txBody>
      </p:sp>
      <p:sp>
        <p:nvSpPr>
          <p:cNvPr id="5" name="TextBox 4">
            <a:extLst>
              <a:ext uri="{FF2B5EF4-FFF2-40B4-BE49-F238E27FC236}">
                <a16:creationId xmlns:a16="http://schemas.microsoft.com/office/drawing/2014/main" id="{35025D5F-9FDC-EBB5-F8F0-B010A283FCDB}"/>
              </a:ext>
            </a:extLst>
          </p:cNvPr>
          <p:cNvSpPr txBox="1"/>
          <p:nvPr/>
        </p:nvSpPr>
        <p:spPr>
          <a:xfrm>
            <a:off x="1172990" y="4724292"/>
            <a:ext cx="7036513" cy="1754326"/>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StreamWriter</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outputFile</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File.AppendText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"Names.txt"</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"Lynn"</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"Jamal"</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outputFile.WriteLine</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"Alex"</a:t>
            </a:r>
            <a:r>
              <a:rPr lang="en-US" sz="1800" dirty="0">
                <a:solidFill>
                  <a:srgbClr val="000000"/>
                </a:solidFill>
                <a:latin typeface="Cascadia Mono" panose="020B0609020000020004" pitchFamily="49" charset="0"/>
              </a:rPr>
              <a:t>);</a:t>
            </a:r>
          </a:p>
          <a:p>
            <a:r>
              <a:rPr lang="en-US" sz="1800" dirty="0" err="1">
                <a:solidFill>
                  <a:srgbClr val="000000"/>
                </a:solidFill>
                <a:latin typeface="Cascadia Mono" panose="020B0609020000020004" pitchFamily="49" charset="0"/>
              </a:rPr>
              <a:t>outputFile.Close</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99572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Inputting and Outputting Numeric Values</a:t>
            </a:r>
          </a:p>
        </p:txBody>
      </p:sp>
      <p:sp>
        <p:nvSpPr>
          <p:cNvPr id="3" name="Text Placeholder 2"/>
          <p:cNvSpPr>
            <a:spLocks noGrp="1"/>
          </p:cNvSpPr>
          <p:nvPr>
            <p:ph type="body" idx="1"/>
          </p:nvPr>
        </p:nvSpPr>
        <p:spPr>
          <a:xfrm>
            <a:off x="457200" y="1600200"/>
            <a:ext cx="8229600" cy="1846629"/>
          </a:xfrm>
        </p:spPr>
        <p:txBody>
          <a:bodyPr wrap="square" lIns="91425" tIns="91425" rIns="91425" bIns="91425">
            <a:spAutoFit/>
          </a:bodyPr>
          <a:lstStyle/>
          <a:p>
            <a:pPr lvl="0" fontAlgn="base">
              <a:spcBef>
                <a:spcPct val="20000"/>
              </a:spcBef>
              <a:spcAft>
                <a:spcPct val="0"/>
              </a:spcAft>
              <a:buFont typeface="Arial" panose="020B0604020202020204" pitchFamily="34" charset="0"/>
              <a:buChar char="•"/>
            </a:pPr>
            <a:r>
              <a:rPr lang="en-US" altLang="en-US" sz="2000" dirty="0">
                <a:solidFill>
                  <a:srgbClr val="000000"/>
                </a:solidFill>
                <a:latin typeface="Arial (Body)"/>
                <a:ea typeface="+mn-ea"/>
              </a:rPr>
              <a:t>Input collected from the keyboard are considered combinations of characters (or string literals) even if they look like a number to you</a:t>
            </a:r>
          </a:p>
          <a:p>
            <a:pPr lvl="0" fontAlgn="base">
              <a:spcBef>
                <a:spcPct val="20000"/>
              </a:spcBef>
              <a:spcAft>
                <a:spcPct val="0"/>
              </a:spcAft>
              <a:buFont typeface="Arial" panose="020B0604020202020204" pitchFamily="34" charset="0"/>
              <a:buChar char="•"/>
            </a:pPr>
            <a:r>
              <a:rPr lang="en-US" altLang="en-US" sz="2000" dirty="0">
                <a:solidFill>
                  <a:srgbClr val="000000"/>
                </a:solidFill>
                <a:latin typeface="Arial (Body)"/>
                <a:ea typeface="+mn-ea"/>
              </a:rPr>
              <a:t>A TextBox control reads keyboard input, such as 25.65. However, the TextBox treats it as a string, not a number.</a:t>
            </a:r>
          </a:p>
          <a:p>
            <a:pPr lvl="0" fontAlgn="base">
              <a:spcBef>
                <a:spcPct val="20000"/>
              </a:spcBef>
              <a:spcAft>
                <a:spcPct val="0"/>
              </a:spcAft>
              <a:buFont typeface="Arial" panose="020B0604020202020204" pitchFamily="34" charset="0"/>
              <a:buChar char="•"/>
            </a:pPr>
            <a:r>
              <a:rPr lang="en-US" altLang="en-US" sz="2000" dirty="0">
                <a:solidFill>
                  <a:srgbClr val="000000"/>
                </a:solidFill>
                <a:latin typeface="Arial (Body)"/>
                <a:ea typeface="+mn-ea"/>
              </a:rPr>
              <a:t>In</a:t>
            </a:r>
            <a:endParaRPr lang="en-US" altLang="en-US" sz="2000" dirty="0">
              <a:solidFill>
                <a:srgbClr val="000000"/>
              </a:solidFill>
              <a:latin typeface="Arial (Body)"/>
            </a:endParaRPr>
          </a:p>
        </p:txBody>
      </p:sp>
      <p:graphicFrame>
        <p:nvGraphicFramePr>
          <p:cNvPr id="5" name="Object 4" descr="c sharp"/>
          <p:cNvGraphicFramePr>
            <a:graphicFrameLocks noChangeAspect="1"/>
          </p:cNvGraphicFramePr>
          <p:nvPr>
            <p:extLst>
              <p:ext uri="{D42A27DB-BD31-4B8C-83A1-F6EECF244321}">
                <p14:modId xmlns:p14="http://schemas.microsoft.com/office/powerpoint/2010/main" val="4264513550"/>
              </p:ext>
            </p:extLst>
          </p:nvPr>
        </p:nvGraphicFramePr>
        <p:xfrm>
          <a:off x="1043691" y="3084761"/>
          <a:ext cx="409069" cy="278912"/>
        </p:xfrm>
        <a:graphic>
          <a:graphicData uri="http://schemas.openxmlformats.org/presentationml/2006/ole">
            <mc:AlternateContent xmlns:mc="http://schemas.openxmlformats.org/markup-compatibility/2006">
              <mc:Choice xmlns:v="urn:schemas-microsoft-com:vml" Requires="v">
                <p:oleObj spid="_x0000_s8196" name="Equation" r:id="rId3" imgW="279360" imgH="190440" progId="Equation.DSMT4">
                  <p:embed/>
                </p:oleObj>
              </mc:Choice>
              <mc:Fallback>
                <p:oleObj name="Equation" r:id="rId3" imgW="279360" imgH="190440" progId="Equation.DSMT4">
                  <p:embed/>
                  <p:pic>
                    <p:nvPicPr>
                      <p:cNvPr id="0" name=""/>
                      <p:cNvPicPr/>
                      <p:nvPr/>
                    </p:nvPicPr>
                    <p:blipFill>
                      <a:blip r:embed="rId4"/>
                      <a:stretch>
                        <a:fillRect/>
                      </a:stretch>
                    </p:blipFill>
                    <p:spPr>
                      <a:xfrm>
                        <a:off x="1043691" y="3084761"/>
                        <a:ext cx="409069" cy="278912"/>
                      </a:xfrm>
                      <a:prstGeom prst="rect">
                        <a:avLst/>
                      </a:prstGeom>
                    </p:spPr>
                  </p:pic>
                </p:oleObj>
              </mc:Fallback>
            </mc:AlternateContent>
          </a:graphicData>
        </a:graphic>
      </p:graphicFrame>
      <p:sp>
        <p:nvSpPr>
          <p:cNvPr id="4" name="Text Placeholder 3"/>
          <p:cNvSpPr>
            <a:spLocks noGrp="1"/>
          </p:cNvSpPr>
          <p:nvPr>
            <p:ph type="body" idx="2"/>
          </p:nvPr>
        </p:nvSpPr>
        <p:spPr>
          <a:xfrm>
            <a:off x="645885" y="2955412"/>
            <a:ext cx="8229600" cy="2443903"/>
          </a:xfrm>
        </p:spPr>
        <p:txBody>
          <a:bodyPr/>
          <a:lstStyle/>
          <a:p>
            <a:pPr marL="87313" lvl="0" indent="668338" fontAlgn="base">
              <a:spcBef>
                <a:spcPct val="20000"/>
              </a:spcBef>
              <a:spcAft>
                <a:spcPct val="0"/>
              </a:spcAft>
              <a:buNone/>
            </a:pPr>
            <a:r>
              <a:rPr lang="en-US" altLang="en-US" sz="2000" dirty="0">
                <a:solidFill>
                  <a:srgbClr val="000000"/>
                </a:solidFill>
                <a:latin typeface="Arial (Body)"/>
              </a:rPr>
              <a:t>use the following </a:t>
            </a:r>
            <a:r>
              <a:rPr lang="en-US" altLang="en-US" sz="2000" dirty="0">
                <a:solidFill>
                  <a:srgbClr val="000000"/>
                </a:solidFill>
                <a:latin typeface="Courier New" panose="02070309020205020404" pitchFamily="49" charset="0"/>
                <a:cs typeface="Courier New" panose="02070309020205020404" pitchFamily="49" charset="0"/>
              </a:rPr>
              <a:t>Parse</a:t>
            </a:r>
            <a:r>
              <a:rPr lang="en-US" altLang="en-US" sz="2000" dirty="0">
                <a:solidFill>
                  <a:srgbClr val="000000"/>
                </a:solidFill>
                <a:latin typeface="Arial (Body)"/>
              </a:rPr>
              <a:t> methods to convert string to numeric data types</a:t>
            </a:r>
            <a:r>
              <a:rPr lang="en-US" altLang="en-US" sz="2000" dirty="0">
                <a:solidFill>
                  <a:srgbClr val="000000"/>
                </a:solidFill>
                <a:latin typeface="Courier New" panose="02070309020205020404" pitchFamily="49" charset="0"/>
                <a:cs typeface="Courier New" panose="02070309020205020404" pitchFamily="49" charset="0"/>
              </a:rPr>
              <a:t>:</a:t>
            </a:r>
            <a:endParaRPr lang="en-US" altLang="en-US" sz="2000" dirty="0">
              <a:solidFill>
                <a:srgbClr val="000000"/>
              </a:solidFill>
              <a:latin typeface="Arial (Body)"/>
            </a:endParaRPr>
          </a:p>
          <a:p>
            <a:pPr lvl="1" eaLnBrk="1" hangingPunct="1"/>
            <a:r>
              <a:rPr lang="en-US" altLang="en-US" sz="2000" dirty="0">
                <a:solidFill>
                  <a:srgbClr val="000000"/>
                </a:solidFill>
                <a:latin typeface="Courier New" panose="02070309020205020404" pitchFamily="49" charset="0"/>
                <a:cs typeface="Courier New" panose="02070309020205020404" pitchFamily="49" charset="0"/>
              </a:rPr>
              <a:t>int.Parse</a:t>
            </a:r>
          </a:p>
          <a:p>
            <a:pPr lvl="1" eaLnBrk="1" hangingPunct="1"/>
            <a:r>
              <a:rPr lang="en-US" altLang="en-US" sz="2000" dirty="0">
                <a:solidFill>
                  <a:srgbClr val="000000"/>
                </a:solidFill>
                <a:latin typeface="Courier New" panose="02070309020205020404" pitchFamily="49" charset="0"/>
                <a:cs typeface="Courier New" panose="02070309020205020404" pitchFamily="49" charset="0"/>
              </a:rPr>
              <a:t>double.Parse</a:t>
            </a:r>
          </a:p>
          <a:p>
            <a:pPr lvl="1" eaLnBrk="1" hangingPunct="1"/>
            <a:r>
              <a:rPr lang="en-US" altLang="en-US" sz="2000" dirty="0">
                <a:solidFill>
                  <a:srgbClr val="000000"/>
                </a:solidFill>
                <a:latin typeface="Courier New" panose="02070309020205020404" pitchFamily="49" charset="0"/>
                <a:cs typeface="Courier New" panose="02070309020205020404" pitchFamily="49" charset="0"/>
              </a:rPr>
              <a:t>decimal.Parse</a:t>
            </a:r>
          </a:p>
          <a:p>
            <a:pPr marL="255600" lvl="1" indent="-255600">
              <a:spcBef>
                <a:spcPts val="1500"/>
              </a:spcBef>
              <a:buFont typeface="Arial" panose="020B0604020202020204" pitchFamily="34" charset="0"/>
              <a:buChar char="•"/>
            </a:pPr>
            <a:r>
              <a:rPr lang="en-US" altLang="en-US" sz="2000" dirty="0">
                <a:solidFill>
                  <a:srgbClr val="000000"/>
                </a:solidFill>
                <a:latin typeface="Arial (Body)"/>
              </a:rPr>
              <a:t>Examples:</a:t>
            </a:r>
            <a:endParaRPr lang="en-US" dirty="0"/>
          </a:p>
        </p:txBody>
      </p:sp>
      <p:sp>
        <p:nvSpPr>
          <p:cNvPr id="7" name="TextBox 6">
            <a:extLst>
              <a:ext uri="{FF2B5EF4-FFF2-40B4-BE49-F238E27FC236}">
                <a16:creationId xmlns:a16="http://schemas.microsoft.com/office/drawing/2014/main" id="{74C66F68-EC57-BDE6-A691-D6EBDA49991A}"/>
              </a:ext>
            </a:extLst>
          </p:cNvPr>
          <p:cNvSpPr txBox="1"/>
          <p:nvPr/>
        </p:nvSpPr>
        <p:spPr>
          <a:xfrm>
            <a:off x="905691" y="5477497"/>
            <a:ext cx="7471956" cy="584775"/>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hoursWorked</a:t>
            </a:r>
            <a:r>
              <a:rPr lang="en-US" sz="1600" dirty="0">
                <a:solidFill>
                  <a:srgbClr val="000000"/>
                </a:solidFill>
                <a:latin typeface="Cascadia Mono" panose="020B0609020000020004" pitchFamily="49" charset="0"/>
              </a:rPr>
              <a:t> = </a:t>
            </a:r>
            <a:r>
              <a:rPr lang="en-US" sz="1600" dirty="0" err="1">
                <a:solidFill>
                  <a:srgbClr val="0000FF"/>
                </a:solidFill>
                <a:latin typeface="Cascadia Mono" panose="020B0609020000020004" pitchFamily="49" charset="0"/>
              </a:rPr>
              <a:t>int</a:t>
            </a:r>
            <a:r>
              <a:rPr lang="en-US" sz="1600" dirty="0" err="1">
                <a:solidFill>
                  <a:srgbClr val="000000"/>
                </a:solidFill>
                <a:latin typeface="Cascadia Mono" panose="020B0609020000020004" pitchFamily="49" charset="0"/>
              </a:rPr>
              <a:t>.Parse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hoursWorkedTextBox.Text</a:t>
            </a:r>
            <a:r>
              <a:rPr lang="en-US" sz="1600" dirty="0">
                <a:solidFill>
                  <a:srgbClr val="000000"/>
                </a:solidFill>
                <a:latin typeface="Cascadia Mono" panose="020B0609020000020004" pitchFamily="49" charset="0"/>
              </a:rPr>
              <a:t>);</a:t>
            </a:r>
          </a:p>
          <a:p>
            <a:r>
              <a:rPr lang="en-US" sz="1600" dirty="0">
                <a:solidFill>
                  <a:srgbClr val="0000FF"/>
                </a:solidFill>
                <a:latin typeface="Cascadia Mono" panose="020B0609020000020004" pitchFamily="49" charset="0"/>
              </a:rPr>
              <a:t>double</a:t>
            </a:r>
            <a:r>
              <a:rPr lang="en-US" sz="1600" dirty="0">
                <a:solidFill>
                  <a:srgbClr val="000000"/>
                </a:solidFill>
                <a:latin typeface="Cascadia Mono" panose="020B0609020000020004" pitchFamily="49" charset="0"/>
              </a:rPr>
              <a:t> temperature = </a:t>
            </a:r>
            <a:r>
              <a:rPr lang="en-US" sz="1600" dirty="0" err="1">
                <a:solidFill>
                  <a:srgbClr val="0000FF"/>
                </a:solidFill>
                <a:latin typeface="Cascadia Mono" panose="020B0609020000020004" pitchFamily="49" charset="0"/>
              </a:rPr>
              <a:t>double</a:t>
            </a:r>
            <a:r>
              <a:rPr lang="en-US" sz="1600" dirty="0" err="1">
                <a:solidFill>
                  <a:srgbClr val="000000"/>
                </a:solidFill>
                <a:latin typeface="Cascadia Mono" panose="020B0609020000020004" pitchFamily="49" charset="0"/>
              </a:rPr>
              <a:t>.Parse</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temperatureTextBox.Text</a:t>
            </a:r>
            <a:r>
              <a:rPr lang="en-US" sz="1600" dirty="0">
                <a:solidFill>
                  <a:srgbClr val="000000"/>
                </a:solidFill>
                <a:latin typeface="Cascadia Mono" panose="020B0609020000020004" pitchFamily="49" charset="0"/>
              </a:rPr>
              <a:t>);</a:t>
            </a:r>
            <a:endParaRPr lang="en-US" sz="1200" dirty="0"/>
          </a:p>
        </p:txBody>
      </p:sp>
    </p:spTree>
    <p:extLst>
      <p:ext uri="{BB962C8B-B14F-4D97-AF65-F5344CB8AC3E}">
        <p14:creationId xmlns:p14="http://schemas.microsoft.com/office/powerpoint/2010/main" val="6472363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Specifying the Location of an Output File</a:t>
            </a:r>
          </a:p>
        </p:txBody>
      </p:sp>
      <p:sp>
        <p:nvSpPr>
          <p:cNvPr id="3" name="Text Placeholder 2"/>
          <p:cNvSpPr>
            <a:spLocks noGrp="1"/>
          </p:cNvSpPr>
          <p:nvPr>
            <p:ph type="body" idx="1"/>
          </p:nvPr>
        </p:nvSpPr>
        <p:spPr>
          <a:xfrm>
            <a:off x="457200" y="1600200"/>
            <a:ext cx="8229600" cy="148499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If you want to open a file in a different location, you can specify a path as well as filename in the argument</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Be sure to prefix the string with the </a:t>
            </a:r>
            <a:r>
              <a:rPr lang="en-US" altLang="en-US" sz="2400" dirty="0">
                <a:solidFill>
                  <a:srgbClr val="000000"/>
                </a:solidFill>
                <a:latin typeface="Courier New" panose="02070309020205020404" pitchFamily="49" charset="0"/>
                <a:ea typeface="+mn-ea"/>
                <a:cs typeface="Courier New" panose="02070309020205020404" pitchFamily="49" charset="0"/>
              </a:rPr>
              <a:t>@</a:t>
            </a:r>
            <a:r>
              <a:rPr lang="en-US" altLang="en-US" sz="2400" dirty="0">
                <a:solidFill>
                  <a:srgbClr val="000000"/>
                </a:solidFill>
                <a:latin typeface="Arial (Body)"/>
                <a:ea typeface="+mn-ea"/>
              </a:rPr>
              <a:t> character</a:t>
            </a:r>
          </a:p>
        </p:txBody>
      </p:sp>
      <p:sp>
        <p:nvSpPr>
          <p:cNvPr id="4" name="TextBox 3">
            <a:extLst>
              <a:ext uri="{FF2B5EF4-FFF2-40B4-BE49-F238E27FC236}">
                <a16:creationId xmlns:a16="http://schemas.microsoft.com/office/drawing/2014/main" id="{74B590B7-5AD4-62B4-E7A2-C578D13AA646}"/>
              </a:ext>
            </a:extLst>
          </p:cNvPr>
          <p:cNvSpPr txBox="1"/>
          <p:nvPr/>
        </p:nvSpPr>
        <p:spPr>
          <a:xfrm>
            <a:off x="628022" y="3480421"/>
            <a:ext cx="7887956" cy="584775"/>
          </a:xfrm>
          <a:prstGeom prst="rect">
            <a:avLst/>
          </a:prstGeom>
          <a:noFill/>
        </p:spPr>
        <p:txBody>
          <a:bodyPr wrap="square" rtlCol="0">
            <a:spAutoFit/>
          </a:bodyPr>
          <a:lstStyle/>
          <a:p>
            <a:r>
              <a:rPr lang="en-US" sz="1600" dirty="0" err="1">
                <a:solidFill>
                  <a:srgbClr val="000000"/>
                </a:solidFill>
                <a:latin typeface="Cascadia Mono" panose="020B0609020000020004" pitchFamily="49" charset="0"/>
              </a:rPr>
              <a:t>StreamWriter</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outputFile</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File.AppendText</a:t>
            </a:r>
            <a:r>
              <a:rPr lang="en-US" sz="1600" dirty="0">
                <a:solidFill>
                  <a:srgbClr val="000000"/>
                </a:solidFill>
                <a:latin typeface="Cascadia Mono" panose="020B0609020000020004" pitchFamily="49" charset="0"/>
              </a:rPr>
              <a:t>(@</a:t>
            </a:r>
            <a:r>
              <a:rPr lang="en-US" sz="1600" dirty="0">
                <a:solidFill>
                  <a:srgbClr val="A31515"/>
                </a:solidFill>
                <a:latin typeface="Cascadia Mono" panose="020B0609020000020004" pitchFamily="49" charset="0"/>
              </a:rPr>
              <a:t>"C:\Data\Names.txt"</a:t>
            </a:r>
            <a:r>
              <a:rPr lang="en-US" sz="1600" dirty="0">
                <a:solidFill>
                  <a:srgbClr val="000000"/>
                </a:solidFill>
                <a:latin typeface="Cascadia Mono" panose="020B0609020000020004" pitchFamily="49" charset="0"/>
              </a:rPr>
              <a:t>);</a:t>
            </a:r>
          </a:p>
          <a:p>
            <a:endParaRPr lang="en-US" sz="1600" dirty="0"/>
          </a:p>
        </p:txBody>
      </p:sp>
    </p:spTree>
    <p:extLst>
      <p:ext uri="{BB962C8B-B14F-4D97-AF65-F5344CB8AC3E}">
        <p14:creationId xmlns:p14="http://schemas.microsoft.com/office/powerpoint/2010/main" val="28189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Reading Data from a File</a:t>
            </a:r>
            <a:endParaRPr lang="en-US" altLang="en-US" sz="2000" b="0" dirty="0">
              <a:latin typeface="Times New Roman" panose="02020603050405020304" pitchFamily="18" charset="0"/>
              <a:ea typeface="+mj-ea"/>
              <a:cs typeface="Arial"/>
            </a:endParaRPr>
          </a:p>
        </p:txBody>
      </p:sp>
      <p:sp>
        <p:nvSpPr>
          <p:cNvPr id="3" name="Text Placeholder 2"/>
          <p:cNvSpPr>
            <a:spLocks noGrp="1"/>
          </p:cNvSpPr>
          <p:nvPr>
            <p:ph type="body" idx="1"/>
          </p:nvPr>
        </p:nvSpPr>
        <p:spPr>
          <a:xfrm>
            <a:off x="457199" y="1600201"/>
            <a:ext cx="8440057" cy="492412"/>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Start with creating a </a:t>
            </a:r>
            <a:r>
              <a:rPr lang="en-US" altLang="en-US" sz="2000" dirty="0">
                <a:solidFill>
                  <a:srgbClr val="000000"/>
                </a:solidFill>
                <a:latin typeface="Courier New" panose="02070309020205020404" pitchFamily="49" charset="0"/>
                <a:ea typeface="+mn-ea"/>
                <a:cs typeface="Courier New" panose="02070309020205020404" pitchFamily="49" charset="0"/>
              </a:rPr>
              <a:t>StreamReader</a:t>
            </a:r>
            <a:r>
              <a:rPr lang="en-US" altLang="en-US" sz="2000" dirty="0">
                <a:solidFill>
                  <a:srgbClr val="000000"/>
                </a:solidFill>
                <a:latin typeface="Arial (Body)"/>
                <a:ea typeface="+mn-ea"/>
              </a:rPr>
              <a:t> object</a:t>
            </a:r>
          </a:p>
        </p:txBody>
      </p:sp>
      <p:sp>
        <p:nvSpPr>
          <p:cNvPr id="4" name="Content Placeholder 3"/>
          <p:cNvSpPr>
            <a:spLocks noGrp="1"/>
          </p:cNvSpPr>
          <p:nvPr>
            <p:ph sz="quarter" idx="13"/>
          </p:nvPr>
        </p:nvSpPr>
        <p:spPr>
          <a:xfrm>
            <a:off x="457199" y="2597377"/>
            <a:ext cx="8440058" cy="784451"/>
          </a:xfrm>
        </p:spPr>
        <p:txBody>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rPr>
              <a:t>Use the </a:t>
            </a:r>
            <a:r>
              <a:rPr lang="en-US" altLang="en-US" sz="2000" b="1" dirty="0">
                <a:solidFill>
                  <a:srgbClr val="000000"/>
                </a:solidFill>
                <a:latin typeface="Courier New" panose="02070309020205020404" pitchFamily="49" charset="0"/>
                <a:cs typeface="Courier New" panose="02070309020205020404" pitchFamily="49" charset="0"/>
              </a:rPr>
              <a:t>File.OpenText</a:t>
            </a:r>
            <a:r>
              <a:rPr lang="en-US" altLang="en-US" sz="2000" dirty="0">
                <a:solidFill>
                  <a:srgbClr val="000000"/>
                </a:solidFill>
                <a:latin typeface="Arial (Body)"/>
              </a:rPr>
              <a:t> method to open the file to which you will be writing data</a:t>
            </a:r>
          </a:p>
        </p:txBody>
      </p:sp>
      <p:sp>
        <p:nvSpPr>
          <p:cNvPr id="5" name="Content Placeholder 4"/>
          <p:cNvSpPr>
            <a:spLocks noGrp="1"/>
          </p:cNvSpPr>
          <p:nvPr>
            <p:ph sz="quarter" idx="14"/>
          </p:nvPr>
        </p:nvSpPr>
        <p:spPr>
          <a:xfrm>
            <a:off x="471714" y="3970337"/>
            <a:ext cx="8425542" cy="2328865"/>
          </a:xfrm>
        </p:spPr>
        <p:txBody>
          <a:bodyPr/>
          <a:lstStyle/>
          <a:p>
            <a:r>
              <a:rPr lang="en-US" altLang="en-US" sz="2000" dirty="0">
                <a:latin typeface="+mn-lt"/>
              </a:rPr>
              <a:t>Use the </a:t>
            </a:r>
            <a:r>
              <a:rPr lang="en-US" altLang="en-US" sz="2000" b="1" dirty="0">
                <a:solidFill>
                  <a:srgbClr val="000000"/>
                </a:solidFill>
                <a:latin typeface="Courier New" panose="02070309020205020404" pitchFamily="49" charset="0"/>
                <a:cs typeface="Courier New" panose="02070309020205020404" pitchFamily="49" charset="0"/>
              </a:rPr>
              <a:t>Read</a:t>
            </a:r>
            <a:r>
              <a:rPr lang="en-US" altLang="en-US" sz="2000" dirty="0">
                <a:latin typeface="+mn-lt"/>
              </a:rPr>
              <a:t> or </a:t>
            </a:r>
            <a:r>
              <a:rPr lang="en-US" altLang="en-US" sz="2000" b="1" dirty="0">
                <a:solidFill>
                  <a:srgbClr val="000000"/>
                </a:solidFill>
                <a:latin typeface="Courier New" panose="02070309020205020404" pitchFamily="49" charset="0"/>
                <a:cs typeface="Courier New" panose="02070309020205020404" pitchFamily="49" charset="0"/>
              </a:rPr>
              <a:t>ReadLine</a:t>
            </a:r>
            <a:r>
              <a:rPr lang="en-US" altLang="en-US" sz="2000" dirty="0">
                <a:latin typeface="+mn-lt"/>
              </a:rPr>
              <a:t> method to write items of data to the file</a:t>
            </a:r>
          </a:p>
          <a:p>
            <a:pPr marL="741600" lvl="1" indent="-284400"/>
            <a:r>
              <a:rPr lang="en-US" altLang="en-US" sz="2000" b="1" dirty="0">
                <a:solidFill>
                  <a:srgbClr val="000000"/>
                </a:solidFill>
                <a:latin typeface="Courier New" panose="02070309020205020404" pitchFamily="49" charset="0"/>
                <a:cs typeface="Courier New" panose="02070309020205020404" pitchFamily="49" charset="0"/>
              </a:rPr>
              <a:t>StreamReader.ReadLine</a:t>
            </a:r>
            <a:r>
              <a:rPr lang="en-US" altLang="en-US" sz="2000" dirty="0">
                <a:latin typeface="+mn-lt"/>
              </a:rPr>
              <a:t>: Reads a line of characters from the current stream and returns the data as a string.</a:t>
            </a:r>
          </a:p>
          <a:p>
            <a:pPr marL="741600" lvl="1" indent="-284400"/>
            <a:r>
              <a:rPr lang="en-US" altLang="en-US" sz="2000" b="1" dirty="0">
                <a:solidFill>
                  <a:srgbClr val="000000"/>
                </a:solidFill>
                <a:latin typeface="Courier New" panose="02070309020205020404" pitchFamily="49" charset="0"/>
                <a:cs typeface="Courier New" panose="02070309020205020404" pitchFamily="49" charset="0"/>
              </a:rPr>
              <a:t>StreamReader.Read</a:t>
            </a:r>
            <a:r>
              <a:rPr lang="en-US" altLang="en-US" sz="2000" dirty="0">
                <a:latin typeface="+mn-lt"/>
              </a:rPr>
              <a:t>: Reads the next character or next set of characters from the input stream.</a:t>
            </a:r>
          </a:p>
          <a:p>
            <a:r>
              <a:rPr lang="en-US" altLang="en-US" sz="2000" dirty="0">
                <a:latin typeface="+mn-lt"/>
              </a:rPr>
              <a:t>Close the connection</a:t>
            </a:r>
          </a:p>
        </p:txBody>
      </p:sp>
      <p:sp>
        <p:nvSpPr>
          <p:cNvPr id="6" name="TextBox 5">
            <a:extLst>
              <a:ext uri="{FF2B5EF4-FFF2-40B4-BE49-F238E27FC236}">
                <a16:creationId xmlns:a16="http://schemas.microsoft.com/office/drawing/2014/main" id="{91975FA1-F934-6D29-5F9E-9D4A668452A1}"/>
              </a:ext>
            </a:extLst>
          </p:cNvPr>
          <p:cNvSpPr txBox="1"/>
          <p:nvPr/>
        </p:nvSpPr>
        <p:spPr>
          <a:xfrm>
            <a:off x="1011553" y="2111807"/>
            <a:ext cx="4592097" cy="369332"/>
          </a:xfrm>
          <a:prstGeom prst="rect">
            <a:avLst/>
          </a:prstGeom>
          <a:noFill/>
        </p:spPr>
        <p:txBody>
          <a:bodyPr wrap="square" rtlCol="0">
            <a:spAutoFit/>
          </a:bodyPr>
          <a:lstStyle/>
          <a:p>
            <a:r>
              <a:rPr lang="en-US" sz="1800" dirty="0" err="1">
                <a:latin typeface="Cascadia Code" panose="020B0609020000020004" pitchFamily="49" charset="0"/>
                <a:cs typeface="Cascadia Code" panose="020B0609020000020004" pitchFamily="49" charset="0"/>
              </a:rPr>
              <a:t>StreamReader</a:t>
            </a:r>
            <a:r>
              <a:rPr lang="en-US" sz="1800" dirty="0">
                <a:latin typeface="Cascadia Code" panose="020B0609020000020004" pitchFamily="49" charset="0"/>
                <a:cs typeface="Cascadia Code" panose="020B0609020000020004" pitchFamily="49" charset="0"/>
              </a:rPr>
              <a:t> </a:t>
            </a:r>
            <a:r>
              <a:rPr lang="en-US" sz="1800" dirty="0" err="1">
                <a:latin typeface="Cascadia Code" panose="020B0609020000020004" pitchFamily="49" charset="0"/>
                <a:cs typeface="Cascadia Code" panose="020B0609020000020004" pitchFamily="49" charset="0"/>
              </a:rPr>
              <a:t>inputFile</a:t>
            </a:r>
            <a:r>
              <a:rPr lang="en-US" sz="1800" dirty="0">
                <a:latin typeface="Cascadia Code" panose="020B0609020000020004" pitchFamily="49" charset="0"/>
                <a:cs typeface="Cascadia Code" panose="020B0609020000020004" pitchFamily="49" charset="0"/>
              </a:rPr>
              <a:t>;</a:t>
            </a:r>
          </a:p>
        </p:txBody>
      </p:sp>
      <p:sp>
        <p:nvSpPr>
          <p:cNvPr id="7" name="TextBox 6">
            <a:extLst>
              <a:ext uri="{FF2B5EF4-FFF2-40B4-BE49-F238E27FC236}">
                <a16:creationId xmlns:a16="http://schemas.microsoft.com/office/drawing/2014/main" id="{8193F99A-4CFE-C681-CE28-A67AF91AF7A2}"/>
              </a:ext>
            </a:extLst>
          </p:cNvPr>
          <p:cNvSpPr txBox="1"/>
          <p:nvPr/>
        </p:nvSpPr>
        <p:spPr>
          <a:xfrm>
            <a:off x="1011553" y="3476173"/>
            <a:ext cx="5833068" cy="369332"/>
          </a:xfrm>
          <a:prstGeom prst="rect">
            <a:avLst/>
          </a:prstGeom>
          <a:noFill/>
        </p:spPr>
        <p:txBody>
          <a:bodyPr wrap="square" rtlCol="0">
            <a:spAutoFit/>
          </a:bodyPr>
          <a:lstStyle/>
          <a:p>
            <a:r>
              <a:rPr lang="en-US" sz="1800" dirty="0" err="1">
                <a:solidFill>
                  <a:srgbClr val="000000"/>
                </a:solidFill>
                <a:latin typeface="Cascadia Mono" panose="020B0609020000020004" pitchFamily="49" charset="0"/>
              </a:rPr>
              <a:t>inputFile</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File.OpenText</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"students.txt"</a:t>
            </a:r>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178055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Reading a File with a Loop</a:t>
            </a:r>
          </a:p>
        </p:txBody>
      </p:sp>
      <p:sp>
        <p:nvSpPr>
          <p:cNvPr id="3" name="Text Placeholder 2"/>
          <p:cNvSpPr>
            <a:spLocks noGrp="1"/>
          </p:cNvSpPr>
          <p:nvPr>
            <p:ph type="body" idx="1"/>
          </p:nvPr>
        </p:nvSpPr>
        <p:spPr>
          <a:xfrm>
            <a:off x="457200" y="1600200"/>
            <a:ext cx="8229600" cy="1854323"/>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Courier New" panose="02070309020205020404" pitchFamily="49" charset="0"/>
                <a:ea typeface="+mn-ea"/>
                <a:cs typeface="Courier New" panose="02070309020205020404" pitchFamily="49" charset="0"/>
              </a:rPr>
              <a:t>StreamReader</a:t>
            </a:r>
            <a:r>
              <a:rPr lang="en-US" altLang="en-US" sz="2400" dirty="0">
                <a:solidFill>
                  <a:srgbClr val="000000"/>
                </a:solidFill>
                <a:latin typeface="Arial (Body)"/>
                <a:ea typeface="+mn-ea"/>
              </a:rPr>
              <a:t> objects have a Boolean property named </a:t>
            </a:r>
            <a:r>
              <a:rPr lang="en-US" altLang="en-US" sz="2400" dirty="0">
                <a:solidFill>
                  <a:srgbClr val="000000"/>
                </a:solidFill>
                <a:latin typeface="Courier New" panose="02070309020205020404" pitchFamily="49" charset="0"/>
                <a:ea typeface="+mn-ea"/>
                <a:cs typeface="Courier New" panose="02070309020205020404" pitchFamily="49" charset="0"/>
              </a:rPr>
              <a:t>EndOfStream</a:t>
            </a:r>
            <a:r>
              <a:rPr lang="en-US" altLang="en-US" sz="2400" dirty="0">
                <a:solidFill>
                  <a:srgbClr val="000000"/>
                </a:solidFill>
                <a:latin typeface="Arial (Body)"/>
                <a:ea typeface="+mn-ea"/>
              </a:rPr>
              <a:t> that signals whether or not the end of file has been reached</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You can write a loop to detect the end of the file.</a:t>
            </a:r>
          </a:p>
        </p:txBody>
      </p:sp>
      <p:sp>
        <p:nvSpPr>
          <p:cNvPr id="4" name="Text Placeholder 3"/>
          <p:cNvSpPr>
            <a:spLocks noGrp="1"/>
          </p:cNvSpPr>
          <p:nvPr>
            <p:ph type="body" idx="2"/>
          </p:nvPr>
        </p:nvSpPr>
        <p:spPr>
          <a:xfrm>
            <a:off x="464297" y="4629773"/>
            <a:ext cx="8229600" cy="464457"/>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Or</a:t>
            </a:r>
          </a:p>
        </p:txBody>
      </p:sp>
      <p:sp>
        <p:nvSpPr>
          <p:cNvPr id="7" name="TextBox 6">
            <a:extLst>
              <a:ext uri="{FF2B5EF4-FFF2-40B4-BE49-F238E27FC236}">
                <a16:creationId xmlns:a16="http://schemas.microsoft.com/office/drawing/2014/main" id="{F51500B8-5512-7230-22AC-27EBCF1A7D56}"/>
              </a:ext>
            </a:extLst>
          </p:cNvPr>
          <p:cNvSpPr txBox="1"/>
          <p:nvPr/>
        </p:nvSpPr>
        <p:spPr>
          <a:xfrm>
            <a:off x="1075174" y="3578373"/>
            <a:ext cx="7385538" cy="923330"/>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inputFile.EndOfStream</a:t>
            </a:r>
            <a:r>
              <a:rPr lang="en-US" sz="1800" dirty="0">
                <a:solidFill>
                  <a:srgbClr val="000000"/>
                </a:solidFill>
                <a:latin typeface="Cascadia Mono" panose="020B0609020000020004" pitchFamily="49" charset="0"/>
              </a:rPr>
              <a:t> == </a:t>
            </a:r>
            <a:r>
              <a:rPr lang="en-US" sz="1800" dirty="0">
                <a:solidFill>
                  <a:srgbClr val="0000FF"/>
                </a:solidFill>
                <a:latin typeface="Cascadia Mono" panose="020B0609020000020004" pitchFamily="49" charset="0"/>
              </a:rPr>
              <a:t>false</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
        <p:nvSpPr>
          <p:cNvPr id="8" name="TextBox 7">
            <a:extLst>
              <a:ext uri="{FF2B5EF4-FFF2-40B4-BE49-F238E27FC236}">
                <a16:creationId xmlns:a16="http://schemas.microsoft.com/office/drawing/2014/main" id="{F454D799-61D7-5242-8472-335FFA9DB085}"/>
              </a:ext>
            </a:extLst>
          </p:cNvPr>
          <p:cNvSpPr txBox="1"/>
          <p:nvPr/>
        </p:nvSpPr>
        <p:spPr>
          <a:xfrm>
            <a:off x="1075174" y="5094230"/>
            <a:ext cx="5851091" cy="923330"/>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while</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inputFile.EndOfStream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040257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81574"/>
            <a:ext cx="8338457" cy="1231076"/>
          </a:xfrm>
        </p:spPr>
        <p:txBody>
          <a:bodyPr wrap="square"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OpenFileDialog and SaveFileDialog Controls</a:t>
            </a:r>
          </a:p>
        </p:txBody>
      </p:sp>
      <p:sp>
        <p:nvSpPr>
          <p:cNvPr id="3" name="Content Placeholder 2"/>
          <p:cNvSpPr>
            <a:spLocks noGrp="1"/>
          </p:cNvSpPr>
          <p:nvPr>
            <p:ph idx="1"/>
          </p:nvPr>
        </p:nvSpPr>
        <p:spPr>
          <a:xfrm>
            <a:off x="457200" y="1600200"/>
            <a:ext cx="8120743" cy="214671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The </a:t>
            </a:r>
            <a:r>
              <a:rPr lang="en-US" altLang="en-US" sz="1800" b="1" dirty="0">
                <a:solidFill>
                  <a:srgbClr val="000000"/>
                </a:solidFill>
                <a:latin typeface="Arial (Body)"/>
                <a:ea typeface="+mn-ea"/>
              </a:rPr>
              <a:t>OpenFileDialog</a:t>
            </a:r>
            <a:r>
              <a:rPr lang="en-US" altLang="en-US" sz="1800" dirty="0">
                <a:solidFill>
                  <a:srgbClr val="000000"/>
                </a:solidFill>
                <a:latin typeface="Arial (Body)"/>
                <a:ea typeface="+mn-ea"/>
              </a:rPr>
              <a:t> and </a:t>
            </a:r>
            <a:r>
              <a:rPr lang="en-US" altLang="en-US" sz="1800" b="1" dirty="0">
                <a:solidFill>
                  <a:srgbClr val="000000"/>
                </a:solidFill>
                <a:latin typeface="Arial (Body)"/>
                <a:ea typeface="+mn-ea"/>
              </a:rPr>
              <a:t>SaveDialog</a:t>
            </a:r>
            <a:r>
              <a:rPr lang="en-US" altLang="en-US" sz="1800" dirty="0">
                <a:solidFill>
                  <a:srgbClr val="000000"/>
                </a:solidFill>
                <a:latin typeface="Arial (Body)"/>
                <a:ea typeface="+mn-ea"/>
              </a:rPr>
              <a:t> controls allow your application to display standard Windows dialog boxes for opening and saving files</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Unlike Label, Button, and TextBox, they are invisible controls</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The OpenFileDialog control displays a standard Windows </a:t>
            </a:r>
            <a:r>
              <a:rPr lang="en-US" altLang="en-US" sz="1800" b="1" dirty="0">
                <a:solidFill>
                  <a:srgbClr val="000000"/>
                </a:solidFill>
                <a:latin typeface="Arial (Body)"/>
                <a:ea typeface="+mn-ea"/>
              </a:rPr>
              <a:t>Open</a:t>
            </a:r>
            <a:r>
              <a:rPr lang="en-US" altLang="en-US" sz="1800" dirty="0">
                <a:solidFill>
                  <a:srgbClr val="000000"/>
                </a:solidFill>
                <a:latin typeface="Arial (Body)"/>
                <a:ea typeface="+mn-ea"/>
              </a:rPr>
              <a:t> dialog box.</a:t>
            </a:r>
          </a:p>
          <a:p>
            <a:pPr marL="255651" lvl="0" indent="-255651" fontAlgn="base">
              <a:spcAft>
                <a:spcPct val="0"/>
              </a:spcAft>
              <a:buFont typeface="Arial" panose="020B0604020202020204" pitchFamily="34" charset="0"/>
              <a:buChar char="•"/>
            </a:pPr>
            <a:r>
              <a:rPr lang="en-US" altLang="en-US" sz="1800" dirty="0">
                <a:solidFill>
                  <a:srgbClr val="000000"/>
                </a:solidFill>
                <a:latin typeface="Arial (Body)"/>
                <a:ea typeface="+mn-ea"/>
              </a:rPr>
              <a:t>The SaveDialog control displays a standard Windows </a:t>
            </a:r>
            <a:r>
              <a:rPr lang="en-US" altLang="en-US" sz="1800" b="1" dirty="0">
                <a:solidFill>
                  <a:srgbClr val="000000"/>
                </a:solidFill>
                <a:latin typeface="Arial (Body)"/>
                <a:ea typeface="+mn-ea"/>
              </a:rPr>
              <a:t>Save As </a:t>
            </a:r>
            <a:r>
              <a:rPr lang="en-US" altLang="en-US" sz="1800" dirty="0">
                <a:solidFill>
                  <a:srgbClr val="000000"/>
                </a:solidFill>
                <a:latin typeface="Arial (Body)"/>
                <a:ea typeface="+mn-ea"/>
              </a:rPr>
              <a:t>dialog box</a:t>
            </a:r>
          </a:p>
        </p:txBody>
      </p:sp>
      <p:pic>
        <p:nvPicPr>
          <p:cNvPr id="5" name="Picture 4" descr="A Windows, open, dialog box. The dialog box shows a list of folders and devices. At the bottom of the dialog box is a file name field and Open and Cancel buttons.">
            <a:extLst>
              <a:ext uri="{FF2B5EF4-FFF2-40B4-BE49-F238E27FC236}">
                <a16:creationId xmlns:a16="http://schemas.microsoft.com/office/drawing/2014/main" id="{FF972B65-A60C-C2B0-5A43-8AA8E8BC6B27}"/>
              </a:ext>
            </a:extLst>
          </p:cNvPr>
          <p:cNvPicPr>
            <a:picLocks noChangeAspect="1"/>
          </p:cNvPicPr>
          <p:nvPr/>
        </p:nvPicPr>
        <p:blipFill>
          <a:blip r:embed="rId2"/>
          <a:stretch>
            <a:fillRect/>
          </a:stretch>
        </p:blipFill>
        <p:spPr>
          <a:xfrm>
            <a:off x="804119" y="4034461"/>
            <a:ext cx="3767881" cy="1860796"/>
          </a:xfrm>
          <a:prstGeom prst="rect">
            <a:avLst/>
          </a:prstGeom>
        </p:spPr>
      </p:pic>
      <p:pic>
        <p:nvPicPr>
          <p:cNvPr id="9" name="Picture 8" descr="A Windows, save as, dialog box. The dialog box shows a list of folders and devices. At the bottom of the dialog box is a file name field and a save as type field. Below the fields are Save and Cancel buttons.">
            <a:extLst>
              <a:ext uri="{FF2B5EF4-FFF2-40B4-BE49-F238E27FC236}">
                <a16:creationId xmlns:a16="http://schemas.microsoft.com/office/drawing/2014/main" id="{28454EE5-FC7D-A13A-77AE-B46EC3AE012C}"/>
              </a:ext>
            </a:extLst>
          </p:cNvPr>
          <p:cNvPicPr>
            <a:picLocks noChangeAspect="1"/>
          </p:cNvPicPr>
          <p:nvPr/>
        </p:nvPicPr>
        <p:blipFill>
          <a:blip r:embed="rId3"/>
          <a:stretch>
            <a:fillRect/>
          </a:stretch>
        </p:blipFill>
        <p:spPr>
          <a:xfrm>
            <a:off x="4968491" y="4016876"/>
            <a:ext cx="3138404" cy="2026058"/>
          </a:xfrm>
          <a:prstGeom prst="rect">
            <a:avLst/>
          </a:prstGeom>
        </p:spPr>
      </p:pic>
    </p:spTree>
    <p:extLst>
      <p:ext uri="{BB962C8B-B14F-4D97-AF65-F5344CB8AC3E}">
        <p14:creationId xmlns:p14="http://schemas.microsoft.com/office/powerpoint/2010/main" val="40621778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Displaying an Open Box </a:t>
            </a:r>
            <a:r>
              <a:rPr lang="en-US" altLang="en-US" sz="2000" b="0" dirty="0">
                <a:latin typeface="Times New Roman" panose="02020603050405020304" pitchFamily="18" charset="0"/>
                <a:ea typeface="+mj-ea"/>
                <a:cs typeface="Arial"/>
              </a:rPr>
              <a:t>(1 of 2)</a:t>
            </a:r>
          </a:p>
        </p:txBody>
      </p:sp>
      <p:sp>
        <p:nvSpPr>
          <p:cNvPr id="3" name="Content Placeholder 2"/>
          <p:cNvSpPr>
            <a:spLocks noGrp="1"/>
          </p:cNvSpPr>
          <p:nvPr>
            <p:ph idx="1"/>
          </p:nvPr>
        </p:nvSpPr>
        <p:spPr>
          <a:xfrm>
            <a:off x="457200" y="1600200"/>
            <a:ext cx="8229600" cy="129263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When adding an OpenFileDialog control to the form, it does not appear on the form but in an area at the bottom of the Designer called the component tray</a:t>
            </a:r>
          </a:p>
        </p:txBody>
      </p:sp>
      <p:pic>
        <p:nvPicPr>
          <p:cNvPr id="5" name="Picture 4" descr="A Microsoft Visual Studio window has the toolbox pane in the left, the form designer window, with an empty form, in the top right pane, and the component tray in the bottom right pane. There is an open file dialog 1 control in the component tray.">
            <a:extLst>
              <a:ext uri="{FF2B5EF4-FFF2-40B4-BE49-F238E27FC236}">
                <a16:creationId xmlns:a16="http://schemas.microsoft.com/office/drawing/2014/main" id="{D43AE8E0-EE33-87DB-689A-5FA59B95AA48}"/>
              </a:ext>
            </a:extLst>
          </p:cNvPr>
          <p:cNvPicPr>
            <a:picLocks noChangeAspect="1"/>
          </p:cNvPicPr>
          <p:nvPr/>
        </p:nvPicPr>
        <p:blipFill>
          <a:blip r:embed="rId2"/>
          <a:stretch>
            <a:fillRect/>
          </a:stretch>
        </p:blipFill>
        <p:spPr>
          <a:xfrm>
            <a:off x="3055821" y="2892831"/>
            <a:ext cx="3032358" cy="3478603"/>
          </a:xfrm>
          <a:prstGeom prst="rect">
            <a:avLst/>
          </a:prstGeom>
        </p:spPr>
      </p:pic>
    </p:spTree>
    <p:extLst>
      <p:ext uri="{BB962C8B-B14F-4D97-AF65-F5344CB8AC3E}">
        <p14:creationId xmlns:p14="http://schemas.microsoft.com/office/powerpoint/2010/main" val="1572877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Displaying an Open Box </a:t>
            </a:r>
            <a:r>
              <a:rPr lang="en-US" altLang="en-US" sz="2000" b="0" dirty="0">
                <a:latin typeface="Times New Roman" panose="02020603050405020304" pitchFamily="18" charset="0"/>
                <a:ea typeface="+mj-ea"/>
                <a:cs typeface="Arial"/>
              </a:rPr>
              <a:t>(2 of 2)</a:t>
            </a:r>
          </a:p>
        </p:txBody>
      </p:sp>
      <p:sp>
        <p:nvSpPr>
          <p:cNvPr id="3" name="Text Placeholder 2"/>
          <p:cNvSpPr>
            <a:spLocks noGrp="1"/>
          </p:cNvSpPr>
          <p:nvPr>
            <p:ph type="body" idx="1"/>
          </p:nvPr>
        </p:nvSpPr>
        <p:spPr>
          <a:xfrm>
            <a:off x="457200" y="1600200"/>
            <a:ext cx="8229600" cy="92329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In code, you can display an Open dialog box by calling the </a:t>
            </a:r>
            <a:r>
              <a:rPr lang="en-US" altLang="en-US" sz="2400" dirty="0">
                <a:solidFill>
                  <a:srgbClr val="000000"/>
                </a:solidFill>
                <a:latin typeface="Courier New" panose="02070309020205020404" pitchFamily="49" charset="0"/>
                <a:ea typeface="+mn-ea"/>
                <a:cs typeface="Courier New" panose="02070309020205020404" pitchFamily="49" charset="0"/>
              </a:rPr>
              <a:t>ShowDialog</a:t>
            </a:r>
            <a:r>
              <a:rPr lang="en-US" altLang="en-US" sz="2400" dirty="0">
                <a:solidFill>
                  <a:srgbClr val="000000"/>
                </a:solidFill>
                <a:latin typeface="Arial (Body)"/>
                <a:ea typeface="+mn-ea"/>
              </a:rPr>
              <a:t> method:</a:t>
            </a:r>
          </a:p>
        </p:txBody>
      </p:sp>
      <p:sp>
        <p:nvSpPr>
          <p:cNvPr id="5" name="TextBox 4">
            <a:extLst>
              <a:ext uri="{FF2B5EF4-FFF2-40B4-BE49-F238E27FC236}">
                <a16:creationId xmlns:a16="http://schemas.microsoft.com/office/drawing/2014/main" id="{4F283F3B-7B01-9A9F-B291-1CF258C88FAE}"/>
              </a:ext>
            </a:extLst>
          </p:cNvPr>
          <p:cNvSpPr txBox="1"/>
          <p:nvPr/>
        </p:nvSpPr>
        <p:spPr>
          <a:xfrm>
            <a:off x="457200" y="3050124"/>
            <a:ext cx="8355204"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openButton_Click</a:t>
            </a:r>
            <a:r>
              <a:rPr lang="en-US" sz="1800" dirty="0">
                <a:solidFill>
                  <a:srgbClr val="000000"/>
                </a:solidFill>
                <a:latin typeface="Cascadia Mono" panose="020B0609020000020004" pitchFamily="49" charset="0"/>
              </a:rPr>
              <a:t>(</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openFileDialog.ShowDialog</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64115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Detecting the User’s Selection</a:t>
            </a:r>
          </a:p>
        </p:txBody>
      </p:sp>
      <p:sp>
        <p:nvSpPr>
          <p:cNvPr id="3" name="Text Placeholder 2"/>
          <p:cNvSpPr>
            <a:spLocks noGrp="1"/>
          </p:cNvSpPr>
          <p:nvPr>
            <p:ph type="body" idx="1"/>
          </p:nvPr>
        </p:nvSpPr>
        <p:spPr>
          <a:xfrm>
            <a:off x="457200" y="1335259"/>
            <a:ext cx="8229600" cy="2877681"/>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000" dirty="0">
                <a:solidFill>
                  <a:srgbClr val="000000"/>
                </a:solidFill>
                <a:latin typeface="Arial (Body)"/>
                <a:ea typeface="+mn-ea"/>
              </a:rPr>
              <a:t>The </a:t>
            </a:r>
            <a:r>
              <a:rPr lang="en-US" altLang="en-US" sz="2000" b="1" dirty="0">
                <a:solidFill>
                  <a:srgbClr val="000000"/>
                </a:solidFill>
                <a:latin typeface="Courier New" panose="02070309020205020404" pitchFamily="49" charset="0"/>
                <a:ea typeface="+mn-ea"/>
                <a:cs typeface="Courier New" panose="02070309020205020404" pitchFamily="49" charset="0"/>
              </a:rPr>
              <a:t>showDialog</a:t>
            </a:r>
            <a:r>
              <a:rPr lang="en-US" altLang="en-US" sz="2000" dirty="0">
                <a:solidFill>
                  <a:srgbClr val="000000"/>
                </a:solidFill>
                <a:latin typeface="Arial (Body)"/>
                <a:ea typeface="+mn-ea"/>
              </a:rPr>
              <a:t> method returns a </a:t>
            </a:r>
            <a:r>
              <a:rPr lang="en-US" altLang="en-US" sz="2000" b="1" dirty="0" err="1">
                <a:solidFill>
                  <a:srgbClr val="000000"/>
                </a:solidFill>
                <a:latin typeface="Courier New" panose="02070309020205020404" pitchFamily="49" charset="0"/>
                <a:ea typeface="+mn-ea"/>
                <a:cs typeface="Courier New" panose="02070309020205020404" pitchFamily="49" charset="0"/>
              </a:rPr>
              <a:t>DialogResult</a:t>
            </a:r>
            <a:r>
              <a:rPr lang="en-US" altLang="en-US" sz="2000" b="1" dirty="0">
                <a:solidFill>
                  <a:srgbClr val="000000"/>
                </a:solidFill>
                <a:latin typeface="Courier New" panose="02070309020205020404" pitchFamily="49" charset="0"/>
                <a:ea typeface="+mn-ea"/>
                <a:cs typeface="Courier New" panose="02070309020205020404" pitchFamily="49" charset="0"/>
              </a:rPr>
              <a:t> </a:t>
            </a:r>
            <a:r>
              <a:rPr lang="en-US" altLang="en-US" sz="2000" dirty="0">
                <a:solidFill>
                  <a:srgbClr val="000000"/>
                </a:solidFill>
                <a:latin typeface="Arial (Body)"/>
                <a:ea typeface="+mn-ea"/>
              </a:rPr>
              <a:t>value that indicates which button the user clicks to dismiss the dialog box</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If the user clicked the Open button, the value </a:t>
            </a:r>
            <a:r>
              <a:rPr lang="pt-BR" altLang="en-US" sz="2000" dirty="0">
                <a:solidFill>
                  <a:srgbClr val="000000"/>
                </a:solidFill>
                <a:latin typeface="Courier New" panose="02070309020205020404" pitchFamily="49" charset="0"/>
                <a:cs typeface="Courier New" panose="02070309020205020404" pitchFamily="49" charset="0"/>
              </a:rPr>
              <a:t>DialogResult.OK</a:t>
            </a:r>
            <a:r>
              <a:rPr lang="pt-BR" altLang="en-US" sz="2000" dirty="0">
                <a:solidFill>
                  <a:srgbClr val="000000"/>
                </a:solidFill>
                <a:latin typeface="Arial (Body)"/>
              </a:rPr>
              <a:t> </a:t>
            </a:r>
            <a:r>
              <a:rPr lang="en-US" altLang="en-US" sz="2000" dirty="0">
                <a:solidFill>
                  <a:srgbClr val="000000"/>
                </a:solidFill>
                <a:latin typeface="Arial (Body)"/>
              </a:rPr>
              <a:t>is returned</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If the user clicked the Cancel button, the value </a:t>
            </a:r>
            <a:r>
              <a:rPr lang="en-US" altLang="en-US" sz="2000" dirty="0">
                <a:solidFill>
                  <a:srgbClr val="000000"/>
                </a:solidFill>
                <a:latin typeface="Courier New" panose="02070309020205020404" pitchFamily="49" charset="0"/>
                <a:cs typeface="Courier New" panose="02070309020205020404" pitchFamily="49" charset="0"/>
              </a:rPr>
              <a:t>DialogResult.Cancel </a:t>
            </a:r>
            <a:r>
              <a:rPr lang="en-US" altLang="en-US" sz="2000" dirty="0">
                <a:solidFill>
                  <a:srgbClr val="000000"/>
                </a:solidFill>
                <a:latin typeface="Arial (Body)"/>
              </a:rPr>
              <a:t>is returned</a:t>
            </a:r>
          </a:p>
          <a:p>
            <a:pPr marL="741553" lvl="1" indent="-284353" fontAlgn="base">
              <a:spcAft>
                <a:spcPct val="0"/>
              </a:spcAft>
              <a:buFont typeface="Arial" panose="020B0604020202020204" pitchFamily="34" charset="0"/>
              <a:buChar char="–"/>
            </a:pPr>
            <a:r>
              <a:rPr lang="en-US" altLang="en-US" sz="2000" dirty="0">
                <a:solidFill>
                  <a:srgbClr val="000000"/>
                </a:solidFill>
                <a:latin typeface="Arial (Body)"/>
              </a:rPr>
              <a:t>The following is an example that calls the </a:t>
            </a:r>
            <a:r>
              <a:rPr lang="en-US" altLang="en-US" sz="2000" dirty="0" err="1">
                <a:solidFill>
                  <a:srgbClr val="000000"/>
                </a:solidFill>
                <a:latin typeface="Courier New" panose="02070309020205020404" pitchFamily="49" charset="0"/>
                <a:cs typeface="Courier New" panose="02070309020205020404" pitchFamily="49" charset="0"/>
              </a:rPr>
              <a:t>ShowDialog</a:t>
            </a:r>
            <a:r>
              <a:rPr lang="en-US" altLang="en-US" sz="2000" dirty="0">
                <a:solidFill>
                  <a:srgbClr val="000000"/>
                </a:solidFill>
                <a:latin typeface="Arial (Body)"/>
              </a:rPr>
              <a:t> method to determine the user’s choice:</a:t>
            </a:r>
            <a:endParaRPr lang="en-US" altLang="en-US" sz="2000" dirty="0">
              <a:solidFill>
                <a:srgbClr val="000000"/>
              </a:solidFill>
              <a:latin typeface="Arial (Body)"/>
              <a:ea typeface="+mn-ea"/>
            </a:endParaRPr>
          </a:p>
        </p:txBody>
      </p:sp>
      <p:sp>
        <p:nvSpPr>
          <p:cNvPr id="6" name="TextBox 5">
            <a:extLst>
              <a:ext uri="{FF2B5EF4-FFF2-40B4-BE49-F238E27FC236}">
                <a16:creationId xmlns:a16="http://schemas.microsoft.com/office/drawing/2014/main" id="{8FBBD1B3-C42B-5861-AF3C-73E7E2F6F826}"/>
              </a:ext>
            </a:extLst>
          </p:cNvPr>
          <p:cNvSpPr txBox="1"/>
          <p:nvPr/>
        </p:nvSpPr>
        <p:spPr>
          <a:xfrm>
            <a:off x="974690" y="4340886"/>
            <a:ext cx="7038094" cy="2031325"/>
          </a:xfrm>
          <a:prstGeom prst="rect">
            <a:avLst/>
          </a:prstGeom>
          <a:noFill/>
        </p:spPr>
        <p:txBody>
          <a:bodyPr wrap="square" rtlCol="0">
            <a:spAutoFit/>
          </a:bodyPr>
          <a:lstStyle/>
          <a:p>
            <a:r>
              <a:rPr lang="en-US" dirty="0" err="1">
                <a:solidFill>
                  <a:srgbClr val="000000"/>
                </a:solidFill>
                <a:latin typeface="Cascadia Mono" panose="020B0609020000020004" pitchFamily="49" charset="0"/>
              </a:rPr>
              <a:t>DialogResult</a:t>
            </a:r>
            <a:r>
              <a:rPr lang="en-US" dirty="0">
                <a:solidFill>
                  <a:srgbClr val="000000"/>
                </a:solidFill>
                <a:latin typeface="Cascadia Mono" panose="020B0609020000020004" pitchFamily="49" charset="0"/>
              </a:rPr>
              <a:t> result = </a:t>
            </a:r>
            <a:r>
              <a:rPr lang="en-US" dirty="0" err="1">
                <a:solidFill>
                  <a:srgbClr val="000000"/>
                </a:solidFill>
                <a:latin typeface="Cascadia Mono" panose="020B0609020000020004" pitchFamily="49" charset="0"/>
              </a:rPr>
              <a:t>openFileDialog.ShowDialog</a:t>
            </a:r>
            <a:r>
              <a:rPr lang="en-US" dirty="0">
                <a:solidFill>
                  <a:srgbClr val="000000"/>
                </a:solidFill>
                <a:latin typeface="Cascadia Mono" panose="020B0609020000020004" pitchFamily="49" charset="0"/>
              </a:rPr>
              <a:t>();</a:t>
            </a:r>
          </a:p>
          <a:p>
            <a:r>
              <a:rPr lang="en-US" dirty="0">
                <a:solidFill>
                  <a:srgbClr val="0000FF"/>
                </a:solidFill>
                <a:latin typeface="Cascadia Mono" panose="020B0609020000020004" pitchFamily="49" charset="0"/>
              </a:rPr>
              <a:t>if</a:t>
            </a:r>
            <a:r>
              <a:rPr lang="en-US" dirty="0">
                <a:solidFill>
                  <a:srgbClr val="000000"/>
                </a:solidFill>
                <a:latin typeface="Cascadia Mono" panose="020B0609020000020004" pitchFamily="49" charset="0"/>
              </a:rPr>
              <a:t> (result == </a:t>
            </a:r>
            <a:r>
              <a:rPr lang="en-US" dirty="0" err="1">
                <a:solidFill>
                  <a:srgbClr val="000000"/>
                </a:solidFill>
                <a:latin typeface="Cascadia Mono" panose="020B0609020000020004" pitchFamily="49" charset="0"/>
              </a:rPr>
              <a:t>DialogResult.OK</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p>
          <a:p>
            <a:endParaRPr lang="en-US" dirty="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a:t>
            </a:r>
          </a:p>
          <a:p>
            <a:r>
              <a:rPr lang="en-US" dirty="0">
                <a:solidFill>
                  <a:srgbClr val="0000FF"/>
                </a:solidFill>
                <a:latin typeface="Cascadia Mono" panose="020B0609020000020004" pitchFamily="49" charset="0"/>
              </a:rPr>
              <a:t>else</a:t>
            </a:r>
            <a:r>
              <a:rPr lang="en-US" dirty="0">
                <a:solidFill>
                  <a:srgbClr val="000000"/>
                </a:solidFill>
                <a:latin typeface="Cascadia Mono" panose="020B0609020000020004" pitchFamily="49" charset="0"/>
              </a:rPr>
              <a:t> </a:t>
            </a:r>
            <a:r>
              <a:rPr lang="en-US" dirty="0">
                <a:solidFill>
                  <a:srgbClr val="0000FF"/>
                </a:solidFill>
                <a:latin typeface="Cascadia Mono" panose="020B0609020000020004" pitchFamily="49" charset="0"/>
              </a:rPr>
              <a:t>if</a:t>
            </a:r>
            <a:r>
              <a:rPr lang="en-US" dirty="0">
                <a:solidFill>
                  <a:srgbClr val="000000"/>
                </a:solidFill>
                <a:latin typeface="Cascadia Mono" panose="020B0609020000020004" pitchFamily="49" charset="0"/>
              </a:rPr>
              <a:t> (result == </a:t>
            </a:r>
            <a:r>
              <a:rPr lang="en-US" dirty="0" err="1">
                <a:solidFill>
                  <a:srgbClr val="000000"/>
                </a:solidFill>
                <a:latin typeface="Cascadia Mono" panose="020B0609020000020004" pitchFamily="49" charset="0"/>
              </a:rPr>
              <a:t>DialogResult.Cancel</a:t>
            </a:r>
            <a:r>
              <a:rPr lang="en-US" dirty="0">
                <a:solidFill>
                  <a:srgbClr val="000000"/>
                </a:solidFill>
                <a:latin typeface="Cascadia Mono" panose="020B0609020000020004" pitchFamily="49" charset="0"/>
              </a:rPr>
              <a:t>)</a:t>
            </a:r>
          </a:p>
          <a:p>
            <a:r>
              <a:rPr lang="en-US" dirty="0">
                <a:solidFill>
                  <a:srgbClr val="000000"/>
                </a:solidFill>
                <a:latin typeface="Cascadia Mono" panose="020B0609020000020004" pitchFamily="49" charset="0"/>
              </a:rPr>
              <a:t>{</a:t>
            </a:r>
          </a:p>
          <a:p>
            <a:endParaRPr lang="en-US" dirty="0">
              <a:solidFill>
                <a:srgbClr val="000000"/>
              </a:solidFill>
              <a:latin typeface="Cascadia Mono" panose="020B0609020000020004" pitchFamily="49" charset="0"/>
            </a:endParaRPr>
          </a:p>
          <a:p>
            <a:r>
              <a:rPr lang="en-US" dirty="0">
                <a:solidFill>
                  <a:srgbClr val="000000"/>
                </a:solidFill>
                <a:latin typeface="Cascadia Mono" panose="020B0609020000020004" pitchFamily="49" charset="0"/>
              </a:rPr>
              <a:t>}</a:t>
            </a:r>
            <a:endParaRPr lang="en-US" sz="1100" dirty="0"/>
          </a:p>
        </p:txBody>
      </p:sp>
    </p:spTree>
    <p:extLst>
      <p:ext uri="{BB962C8B-B14F-4D97-AF65-F5344CB8AC3E}">
        <p14:creationId xmlns:p14="http://schemas.microsoft.com/office/powerpoint/2010/main" val="36688920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sz="3200" dirty="0">
                <a:latin typeface="Times New Roman" panose="02020603050405020304" pitchFamily="18" charset="0"/>
                <a:ea typeface="+mj-ea"/>
                <a:cs typeface="Arial"/>
              </a:rPr>
              <a:t>The Filename and InitialDirectory Property</a:t>
            </a:r>
          </a:p>
        </p:txBody>
      </p:sp>
      <p:sp>
        <p:nvSpPr>
          <p:cNvPr id="3" name="Text Placeholder 2"/>
          <p:cNvSpPr>
            <a:spLocks noGrp="1"/>
          </p:cNvSpPr>
          <p:nvPr>
            <p:ph type="body" idx="1"/>
          </p:nvPr>
        </p:nvSpPr>
        <p:spPr>
          <a:xfrm>
            <a:off x="457199" y="1345307"/>
            <a:ext cx="8367487" cy="1392659"/>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When the user selects a file with the Open dialog box, the file’s path and filename are stored in the control’s </a:t>
            </a:r>
            <a:r>
              <a:rPr lang="en-US" altLang="en-US" sz="2200" b="1" dirty="0">
                <a:solidFill>
                  <a:srgbClr val="000000"/>
                </a:solidFill>
                <a:latin typeface="Arial (Body)"/>
                <a:ea typeface="+mn-ea"/>
              </a:rPr>
              <a:t>Filename</a:t>
            </a:r>
            <a:r>
              <a:rPr lang="en-US" altLang="en-US" sz="2200" dirty="0">
                <a:solidFill>
                  <a:srgbClr val="000000"/>
                </a:solidFill>
                <a:latin typeface="Arial (Body)"/>
                <a:ea typeface="+mn-ea"/>
              </a:rPr>
              <a:t> property</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The following is an example of how to open the selected file:</a:t>
            </a:r>
          </a:p>
        </p:txBody>
      </p:sp>
      <p:sp>
        <p:nvSpPr>
          <p:cNvPr id="4" name="Text Placeholder 3"/>
          <p:cNvSpPr>
            <a:spLocks noGrp="1"/>
          </p:cNvSpPr>
          <p:nvPr>
            <p:ph type="body" idx="2"/>
          </p:nvPr>
        </p:nvSpPr>
        <p:spPr>
          <a:xfrm>
            <a:off x="457199" y="4688115"/>
            <a:ext cx="8229601" cy="899886"/>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You can specify a directory to be initially displayed with the InitialDirectory property. For example,</a:t>
            </a:r>
          </a:p>
        </p:txBody>
      </p:sp>
      <p:sp>
        <p:nvSpPr>
          <p:cNvPr id="7" name="TextBox 6">
            <a:extLst>
              <a:ext uri="{FF2B5EF4-FFF2-40B4-BE49-F238E27FC236}">
                <a16:creationId xmlns:a16="http://schemas.microsoft.com/office/drawing/2014/main" id="{6ADC2DF2-342B-523D-AC94-3508B9FD933F}"/>
              </a:ext>
            </a:extLst>
          </p:cNvPr>
          <p:cNvSpPr txBox="1"/>
          <p:nvPr/>
        </p:nvSpPr>
        <p:spPr>
          <a:xfrm>
            <a:off x="894303" y="3112876"/>
            <a:ext cx="7717134"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if</a:t>
            </a:r>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openFileDialog.ShowDialog</a:t>
            </a:r>
            <a:r>
              <a:rPr lang="en-US" sz="1800" dirty="0">
                <a:solidFill>
                  <a:srgbClr val="000000"/>
                </a:solidFill>
                <a:latin typeface="Cascadia Mono" panose="020B0609020000020004" pitchFamily="49" charset="0"/>
              </a:rPr>
              <a:t>() == </a:t>
            </a:r>
            <a:r>
              <a:rPr lang="en-US" sz="1800" dirty="0" err="1">
                <a:solidFill>
                  <a:srgbClr val="000000"/>
                </a:solidFill>
                <a:latin typeface="Cascadia Mono" panose="020B0609020000020004" pitchFamily="49" charset="0"/>
              </a:rPr>
              <a:t>DialogResult.OK</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p>
          <a:p>
            <a:r>
              <a:rPr lang="en-US" sz="1800" dirty="0">
                <a:latin typeface="Cascadia Mono" panose="020B0609020000020004" pitchFamily="49" charset="0"/>
              </a:rPr>
              <a:t>    </a:t>
            </a:r>
            <a:r>
              <a:rPr lang="en-US" sz="1800" dirty="0" err="1">
                <a:latin typeface="Cascadia Mono" panose="020B0609020000020004" pitchFamily="49" charset="0"/>
              </a:rPr>
              <a:t>inputFile</a:t>
            </a:r>
            <a:r>
              <a:rPr lang="en-US" sz="1800" dirty="0">
                <a:latin typeface="Cascadia Mono" panose="020B0609020000020004" pitchFamily="49" charset="0"/>
              </a:rPr>
              <a:t> = </a:t>
            </a:r>
            <a:r>
              <a:rPr lang="en-US" sz="1800" dirty="0" err="1">
                <a:latin typeface="Cascadia Mono" panose="020B0609020000020004" pitchFamily="49" charset="0"/>
              </a:rPr>
              <a:t>File.OpenText</a:t>
            </a:r>
            <a:r>
              <a:rPr lang="en-US" sz="1800" dirty="0">
                <a:latin typeface="Cascadia Mono" panose="020B0609020000020004" pitchFamily="49" charset="0"/>
              </a:rPr>
              <a:t>(</a:t>
            </a:r>
            <a:r>
              <a:rPr lang="en-US" sz="1800" dirty="0" err="1">
                <a:latin typeface="Cascadia Mono" panose="020B0609020000020004" pitchFamily="49" charset="0"/>
              </a:rPr>
              <a:t>openFileDialog.Filename</a:t>
            </a:r>
            <a:r>
              <a:rPr lang="en-US" sz="1800" dirty="0">
                <a:latin typeface="Cascadia Mono" panose="020B0609020000020004" pitchFamily="49" charset="0"/>
              </a:rPr>
              <a:t>);</a:t>
            </a:r>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p>
        </p:txBody>
      </p:sp>
      <p:sp>
        <p:nvSpPr>
          <p:cNvPr id="8" name="TextBox 7">
            <a:extLst>
              <a:ext uri="{FF2B5EF4-FFF2-40B4-BE49-F238E27FC236}">
                <a16:creationId xmlns:a16="http://schemas.microsoft.com/office/drawing/2014/main" id="{645E276E-0BCA-0695-1797-C0D86B38F0FA}"/>
              </a:ext>
            </a:extLst>
          </p:cNvPr>
          <p:cNvSpPr txBox="1"/>
          <p:nvPr/>
        </p:nvSpPr>
        <p:spPr>
          <a:xfrm>
            <a:off x="1256044" y="5772109"/>
            <a:ext cx="6631912" cy="369332"/>
          </a:xfrm>
          <a:prstGeom prst="rect">
            <a:avLst/>
          </a:prstGeom>
          <a:noFill/>
        </p:spPr>
        <p:txBody>
          <a:bodyPr wrap="square" rtlCol="0">
            <a:spAutoFit/>
          </a:bodyPr>
          <a:lstStyle/>
          <a:p>
            <a:r>
              <a:rPr lang="en-US" sz="1800" dirty="0" err="1">
                <a:latin typeface="Cascadia Code" panose="020B0609020000020004" pitchFamily="49" charset="0"/>
                <a:cs typeface="Cascadia Code" panose="020B0609020000020004" pitchFamily="49" charset="0"/>
              </a:rPr>
              <a:t>openFileDialog.InitialDirectory</a:t>
            </a:r>
            <a:r>
              <a:rPr lang="en-US" sz="1800" dirty="0">
                <a:latin typeface="Cascadia Code" panose="020B0609020000020004" pitchFamily="49" charset="0"/>
                <a:cs typeface="Cascadia Code" panose="020B0609020000020004" pitchFamily="49" charset="0"/>
              </a:rPr>
              <a:t> = @"C:\Data";</a:t>
            </a:r>
          </a:p>
        </p:txBody>
      </p:sp>
    </p:spTree>
    <p:extLst>
      <p:ext uri="{BB962C8B-B14F-4D97-AF65-F5344CB8AC3E}">
        <p14:creationId xmlns:p14="http://schemas.microsoft.com/office/powerpoint/2010/main" val="3622810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Displaying a Save As Dialog Box</a:t>
            </a:r>
          </a:p>
        </p:txBody>
      </p:sp>
      <p:sp>
        <p:nvSpPr>
          <p:cNvPr id="3" name="Text Placeholder 2"/>
          <p:cNvSpPr>
            <a:spLocks noGrp="1"/>
          </p:cNvSpPr>
          <p:nvPr>
            <p:ph idx="1"/>
          </p:nvPr>
        </p:nvSpPr>
        <p:spPr>
          <a:xfrm>
            <a:off x="457200" y="1386221"/>
            <a:ext cx="8229600" cy="919336"/>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Use the following to call the SaveFileDialog control’s </a:t>
            </a:r>
            <a:r>
              <a:rPr lang="en-US" altLang="en-US" sz="2400" dirty="0">
                <a:solidFill>
                  <a:srgbClr val="000000"/>
                </a:solidFill>
                <a:latin typeface="Courier New" panose="02070309020205020404" pitchFamily="49" charset="0"/>
                <a:ea typeface="+mn-ea"/>
                <a:cs typeface="Courier New" panose="02070309020205020404" pitchFamily="49" charset="0"/>
              </a:rPr>
              <a:t>ShowDialog</a:t>
            </a:r>
            <a:r>
              <a:rPr lang="en-US" altLang="en-US" sz="2400" dirty="0">
                <a:solidFill>
                  <a:srgbClr val="000000"/>
                </a:solidFill>
                <a:latin typeface="Arial (Body)"/>
                <a:ea typeface="+mn-ea"/>
              </a:rPr>
              <a:t> method</a:t>
            </a:r>
          </a:p>
        </p:txBody>
      </p:sp>
      <p:sp>
        <p:nvSpPr>
          <p:cNvPr id="4" name="Content Placeholder 3"/>
          <p:cNvSpPr>
            <a:spLocks noGrp="1"/>
          </p:cNvSpPr>
          <p:nvPr>
            <p:ph idx="13"/>
          </p:nvPr>
        </p:nvSpPr>
        <p:spPr>
          <a:xfrm>
            <a:off x="473720" y="2605669"/>
            <a:ext cx="8229600" cy="502173"/>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Use the following to detect the user’s choice</a:t>
            </a:r>
            <a:endParaRPr lang="en-US" sz="2400" dirty="0"/>
          </a:p>
        </p:txBody>
      </p:sp>
      <p:sp>
        <p:nvSpPr>
          <p:cNvPr id="5" name="Content Placeholder 4"/>
          <p:cNvSpPr>
            <a:spLocks noGrp="1"/>
          </p:cNvSpPr>
          <p:nvPr>
            <p:ph idx="14"/>
          </p:nvPr>
        </p:nvSpPr>
        <p:spPr>
          <a:xfrm>
            <a:off x="473720" y="4188141"/>
            <a:ext cx="8229600" cy="601575"/>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Use the following to open the selected file</a:t>
            </a:r>
            <a:endParaRPr lang="en-US" sz="2400" dirty="0"/>
          </a:p>
        </p:txBody>
      </p:sp>
      <p:sp>
        <p:nvSpPr>
          <p:cNvPr id="9" name="TextBox 8">
            <a:extLst>
              <a:ext uri="{FF2B5EF4-FFF2-40B4-BE49-F238E27FC236}">
                <a16:creationId xmlns:a16="http://schemas.microsoft.com/office/drawing/2014/main" id="{4FF3D885-CBC1-3176-782C-B525244BD37D}"/>
              </a:ext>
            </a:extLst>
          </p:cNvPr>
          <p:cNvSpPr txBox="1"/>
          <p:nvPr/>
        </p:nvSpPr>
        <p:spPr>
          <a:xfrm>
            <a:off x="1117598" y="2305557"/>
            <a:ext cx="5657945" cy="338554"/>
          </a:xfrm>
          <a:prstGeom prst="rect">
            <a:avLst/>
          </a:prstGeom>
          <a:noFill/>
        </p:spPr>
        <p:txBody>
          <a:bodyPr wrap="square" rtlCol="0">
            <a:spAutoFit/>
          </a:bodyPr>
          <a:lstStyle/>
          <a:p>
            <a:r>
              <a:rPr lang="en-US" sz="1600" dirty="0" err="1">
                <a:solidFill>
                  <a:srgbClr val="000000"/>
                </a:solidFill>
                <a:latin typeface="Cascadia Mono" panose="020B0609020000020004" pitchFamily="49" charset="0"/>
              </a:rPr>
              <a:t>saveFileDialog.ShowDialog</a:t>
            </a:r>
            <a:r>
              <a:rPr lang="en-US" sz="1600" dirty="0">
                <a:solidFill>
                  <a:srgbClr val="000000"/>
                </a:solidFill>
                <a:latin typeface="Cascadia Mono" panose="020B0609020000020004" pitchFamily="49" charset="0"/>
              </a:rPr>
              <a:t>()</a:t>
            </a:r>
          </a:p>
        </p:txBody>
      </p:sp>
      <p:sp>
        <p:nvSpPr>
          <p:cNvPr id="10" name="TextBox 9">
            <a:extLst>
              <a:ext uri="{FF2B5EF4-FFF2-40B4-BE49-F238E27FC236}">
                <a16:creationId xmlns:a16="http://schemas.microsoft.com/office/drawing/2014/main" id="{9E2C27D5-958D-81E7-CF39-5767D420820A}"/>
              </a:ext>
            </a:extLst>
          </p:cNvPr>
          <p:cNvSpPr txBox="1"/>
          <p:nvPr/>
        </p:nvSpPr>
        <p:spPr>
          <a:xfrm>
            <a:off x="960725" y="3281539"/>
            <a:ext cx="6565490" cy="830997"/>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if</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saveFileDialog.ShowDialog</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DialogResult.OK</a:t>
            </a:r>
            <a:r>
              <a:rPr lang="en-US" sz="1600" dirty="0">
                <a:solidFill>
                  <a:srgbClr val="000000"/>
                </a:solidFill>
                <a:latin typeface="Cascadia Mono" panose="020B0609020000020004" pitchFamily="49" charset="0"/>
              </a:rPr>
              <a:t>)</a:t>
            </a:r>
          </a:p>
          <a:p>
            <a:r>
              <a:rPr lang="en-US" sz="1600" dirty="0">
                <a:latin typeface="Cascadia Mono" panose="020B0609020000020004" pitchFamily="49" charset="0"/>
              </a:rPr>
              <a:t>{</a:t>
            </a:r>
          </a:p>
          <a:p>
            <a:r>
              <a:rPr lang="en-US" sz="1600" dirty="0">
                <a:solidFill>
                  <a:srgbClr val="000000"/>
                </a:solidFill>
                <a:latin typeface="Cascadia Mono" panose="020B0609020000020004" pitchFamily="49" charset="0"/>
              </a:rPr>
              <a:t>}</a:t>
            </a:r>
          </a:p>
        </p:txBody>
      </p:sp>
      <p:sp>
        <p:nvSpPr>
          <p:cNvPr id="11" name="TextBox 10">
            <a:extLst>
              <a:ext uri="{FF2B5EF4-FFF2-40B4-BE49-F238E27FC236}">
                <a16:creationId xmlns:a16="http://schemas.microsoft.com/office/drawing/2014/main" id="{EA543932-8835-22CB-404F-72F2BD5572E9}"/>
              </a:ext>
            </a:extLst>
          </p:cNvPr>
          <p:cNvSpPr txBox="1"/>
          <p:nvPr/>
        </p:nvSpPr>
        <p:spPr>
          <a:xfrm>
            <a:off x="937562" y="4933170"/>
            <a:ext cx="6565490" cy="1077218"/>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if</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saveFileDialog.ShowDialog</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DialogResult.OK</a:t>
            </a:r>
            <a:r>
              <a:rPr lang="en-US" sz="1600" dirty="0">
                <a:solidFill>
                  <a:srgbClr val="000000"/>
                </a:solidFill>
                <a:latin typeface="Cascadia Mono" panose="020B0609020000020004" pitchFamily="49" charset="0"/>
              </a:rPr>
              <a:t>)</a:t>
            </a:r>
          </a:p>
          <a:p>
            <a:r>
              <a:rPr lang="en-US" sz="1600" dirty="0">
                <a:latin typeface="Cascadia Mono" panose="020B0609020000020004" pitchFamily="49" charset="0"/>
              </a:rPr>
              <a:t>{</a:t>
            </a:r>
          </a:p>
          <a:p>
            <a:r>
              <a:rPr lang="en-US" sz="1600" dirty="0">
                <a:latin typeface="Cascadia Mono" panose="020B0609020000020004" pitchFamily="49" charset="0"/>
              </a:rPr>
              <a:t>    </a:t>
            </a:r>
            <a:r>
              <a:rPr lang="en-US" sz="1600" dirty="0" err="1">
                <a:latin typeface="Cascadia Mono" panose="020B0609020000020004" pitchFamily="49" charset="0"/>
              </a:rPr>
              <a:t>outputFile</a:t>
            </a:r>
            <a:r>
              <a:rPr lang="en-US" sz="1600" dirty="0">
                <a:latin typeface="Cascadia Mono" panose="020B0609020000020004" pitchFamily="49" charset="0"/>
              </a:rPr>
              <a:t> = </a:t>
            </a:r>
            <a:r>
              <a:rPr lang="en-US" sz="1600" dirty="0" err="1">
                <a:latin typeface="Cascadia Mono" panose="020B0609020000020004" pitchFamily="49" charset="0"/>
              </a:rPr>
              <a:t>File.CreateText</a:t>
            </a:r>
            <a:r>
              <a:rPr lang="en-US" sz="1600" dirty="0">
                <a:latin typeface="Cascadia Mono" panose="020B0609020000020004" pitchFamily="49" charset="0"/>
              </a:rPr>
              <a:t>(</a:t>
            </a:r>
            <a:r>
              <a:rPr lang="en-US" sz="1600" dirty="0" err="1">
                <a:latin typeface="Cascadia Mono" panose="020B0609020000020004" pitchFamily="49" charset="0"/>
              </a:rPr>
              <a:t>openFile.Filename</a:t>
            </a:r>
            <a:r>
              <a:rPr lang="en-US" sz="1600" dirty="0">
                <a:latin typeface="Cascadia Mono" panose="020B0609020000020004" pitchFamily="49" charset="0"/>
              </a:rPr>
              <a:t>);</a:t>
            </a:r>
          </a:p>
          <a:p>
            <a:r>
              <a:rPr lang="en-US" sz="1600" dirty="0">
                <a:solidFill>
                  <a:srgbClr val="000000"/>
                </a:solidFill>
                <a:latin typeface="Cascadia Mono" panose="020B0609020000020004" pitchFamily="49" charset="0"/>
              </a:rPr>
              <a:t>}</a:t>
            </a:r>
          </a:p>
        </p:txBody>
      </p:sp>
    </p:spTree>
    <p:extLst>
      <p:ext uri="{BB962C8B-B14F-4D97-AF65-F5344CB8AC3E}">
        <p14:creationId xmlns:p14="http://schemas.microsoft.com/office/powerpoint/2010/main" val="27168152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5.8 Random Numbers</a:t>
            </a:r>
          </a:p>
        </p:txBody>
      </p:sp>
      <p:sp>
        <p:nvSpPr>
          <p:cNvPr id="3" name="Text Placeholder 2"/>
          <p:cNvSpPr>
            <a:spLocks noGrp="1"/>
          </p:cNvSpPr>
          <p:nvPr>
            <p:ph type="body" idx="1"/>
          </p:nvPr>
        </p:nvSpPr>
        <p:spPr>
          <a:xfrm>
            <a:off x="457199" y="1434375"/>
            <a:ext cx="8229600" cy="1392659"/>
          </a:xfrm>
        </p:spPr>
        <p:txBody>
          <a:bodyPr wrap="square" lIns="91425" tIns="91425" rIns="91425" bIns="91425">
            <a:spAutoFit/>
          </a:bodyPr>
          <a:lstStyle/>
          <a:p>
            <a:pPr marL="255651" lvl="0" indent="-255651" fontAlgn="base">
              <a:spcAft>
                <a:spcPct val="0"/>
              </a:spcAft>
              <a:buFont typeface="Arial" panose="020B0604020202020204" pitchFamily="34" charset="0"/>
              <a:buChar char="•"/>
              <a:defRPr/>
            </a:pPr>
            <a:r>
              <a:rPr lang="en-US" sz="2200" dirty="0">
                <a:solidFill>
                  <a:srgbClr val="000000"/>
                </a:solidFill>
                <a:latin typeface="Arial (Body)"/>
                <a:ea typeface="+mn-ea"/>
              </a:rPr>
              <a:t>.N</a:t>
            </a:r>
            <a:r>
              <a:rPr lang="en-US" sz="100" dirty="0">
                <a:solidFill>
                  <a:srgbClr val="000000"/>
                </a:solidFill>
                <a:latin typeface="Arial (Body)"/>
                <a:ea typeface="+mn-ea"/>
              </a:rPr>
              <a:t> </a:t>
            </a:r>
            <a:r>
              <a:rPr lang="en-US" sz="2200" dirty="0">
                <a:solidFill>
                  <a:srgbClr val="000000"/>
                </a:solidFill>
                <a:latin typeface="Arial (Body)"/>
                <a:ea typeface="+mn-ea"/>
              </a:rPr>
              <a:t>E</a:t>
            </a:r>
            <a:r>
              <a:rPr lang="en-US" sz="100" dirty="0">
                <a:solidFill>
                  <a:srgbClr val="000000"/>
                </a:solidFill>
                <a:latin typeface="Arial (Body)"/>
                <a:ea typeface="+mn-ea"/>
              </a:rPr>
              <a:t> </a:t>
            </a:r>
            <a:r>
              <a:rPr lang="en-US" sz="2200" dirty="0">
                <a:solidFill>
                  <a:srgbClr val="000000"/>
                </a:solidFill>
                <a:latin typeface="Arial (Body)"/>
                <a:ea typeface="+mn-ea"/>
              </a:rPr>
              <a:t>T provides the </a:t>
            </a:r>
            <a:r>
              <a:rPr lang="en-US" sz="2200" b="1" dirty="0">
                <a:solidFill>
                  <a:srgbClr val="000000"/>
                </a:solidFill>
                <a:latin typeface="Courier New" panose="02070309020205020404" pitchFamily="49" charset="0"/>
                <a:ea typeface="+mn-ea"/>
                <a:cs typeface="Courier New" panose="02070309020205020404" pitchFamily="49" charset="0"/>
              </a:rPr>
              <a:t>Random</a:t>
            </a:r>
            <a:r>
              <a:rPr lang="en-US" sz="2200" dirty="0">
                <a:solidFill>
                  <a:srgbClr val="000000"/>
                </a:solidFill>
                <a:latin typeface="Arial (Body)"/>
                <a:ea typeface="+mn-ea"/>
              </a:rPr>
              <a:t> class to generate random numbers.</a:t>
            </a:r>
          </a:p>
          <a:p>
            <a:pPr marL="255651" lvl="0" indent="-255651" fontAlgn="base">
              <a:spcAft>
                <a:spcPct val="0"/>
              </a:spcAft>
              <a:buFont typeface="Arial" panose="020B0604020202020204" pitchFamily="34" charset="0"/>
              <a:buChar char="•"/>
              <a:defRPr/>
            </a:pPr>
            <a:r>
              <a:rPr lang="en-US" sz="2200" dirty="0">
                <a:solidFill>
                  <a:srgbClr val="000000"/>
                </a:solidFill>
                <a:latin typeface="Arial (Body)"/>
                <a:ea typeface="+mn-ea"/>
              </a:rPr>
              <a:t>To create an object, use:</a:t>
            </a:r>
          </a:p>
        </p:txBody>
      </p:sp>
      <p:sp>
        <p:nvSpPr>
          <p:cNvPr id="4" name="Text Placeholder 3"/>
          <p:cNvSpPr>
            <a:spLocks noGrp="1"/>
          </p:cNvSpPr>
          <p:nvPr>
            <p:ph type="body" idx="2"/>
          </p:nvPr>
        </p:nvSpPr>
        <p:spPr>
          <a:xfrm>
            <a:off x="457199" y="3381832"/>
            <a:ext cx="8440057" cy="2206169"/>
          </a:xfrm>
        </p:spPr>
        <p:txBody>
          <a:bodyPr/>
          <a:lstStyle/>
          <a:p>
            <a:pPr marL="255651" lvl="0" indent="-255651" fontAlgn="base">
              <a:spcAft>
                <a:spcPct val="0"/>
              </a:spcAft>
              <a:buFont typeface="Arial" panose="020B0604020202020204" pitchFamily="34" charset="0"/>
              <a:buChar char="•"/>
              <a:defRPr/>
            </a:pPr>
            <a:r>
              <a:rPr lang="en-US" sz="2200" dirty="0">
                <a:solidFill>
                  <a:srgbClr val="000000"/>
                </a:solidFill>
                <a:latin typeface="Arial (Body)"/>
              </a:rPr>
              <a:t>Two commonly used methods to generate random numbers are:</a:t>
            </a:r>
          </a:p>
          <a:p>
            <a:pPr marL="741553" lvl="1" indent="-284353" fontAlgn="base">
              <a:spcAft>
                <a:spcPct val="0"/>
              </a:spcAft>
              <a:buFont typeface="Arial" panose="020B0604020202020204" pitchFamily="34" charset="0"/>
              <a:buChar char="–"/>
              <a:defRPr/>
            </a:pPr>
            <a:r>
              <a:rPr lang="en-US" sz="2200" dirty="0">
                <a:solidFill>
                  <a:srgbClr val="000000"/>
                </a:solidFill>
                <a:latin typeface="Courier New" panose="02070309020205020404" pitchFamily="49" charset="0"/>
                <a:ea typeface="+mn-ea"/>
                <a:cs typeface="Courier New" panose="02070309020205020404" pitchFamily="49" charset="0"/>
              </a:rPr>
              <a:t>Next</a:t>
            </a:r>
            <a:r>
              <a:rPr lang="en-US" sz="2200" dirty="0">
                <a:solidFill>
                  <a:srgbClr val="000000"/>
                </a:solidFill>
                <a:latin typeface="Arial (Body)"/>
              </a:rPr>
              <a:t>: randomly create an integer</a:t>
            </a:r>
          </a:p>
          <a:p>
            <a:pPr marL="741553" lvl="1" indent="-284353" fontAlgn="base">
              <a:spcAft>
                <a:spcPct val="0"/>
              </a:spcAft>
              <a:buFont typeface="Arial" panose="020B0604020202020204" pitchFamily="34" charset="0"/>
              <a:buChar char="–"/>
              <a:defRPr/>
            </a:pPr>
            <a:r>
              <a:rPr lang="en-US" sz="2200" dirty="0">
                <a:solidFill>
                  <a:srgbClr val="000000"/>
                </a:solidFill>
                <a:latin typeface="Courier New" panose="02070309020205020404" pitchFamily="49" charset="0"/>
                <a:ea typeface="+mn-ea"/>
                <a:cs typeface="Courier New" panose="02070309020205020404" pitchFamily="49" charset="0"/>
              </a:rPr>
              <a:t>NextDouble</a:t>
            </a:r>
            <a:r>
              <a:rPr lang="en-US" sz="2200" dirty="0">
                <a:solidFill>
                  <a:srgbClr val="000000"/>
                </a:solidFill>
                <a:latin typeface="Arial (Body)"/>
              </a:rPr>
              <a:t>: randomly create a floating-point number from </a:t>
            </a:r>
            <a:r>
              <a:rPr lang="en-US" sz="2200" dirty="0">
                <a:solidFill>
                  <a:srgbClr val="000000"/>
                </a:solidFill>
                <a:latin typeface="Courier New" panose="02070309020205020404" pitchFamily="49" charset="0"/>
                <a:cs typeface="Courier New" panose="02070309020205020404" pitchFamily="49" charset="0"/>
              </a:rPr>
              <a:t>0.0</a:t>
            </a:r>
            <a:r>
              <a:rPr lang="en-US" sz="2200" dirty="0">
                <a:solidFill>
                  <a:srgbClr val="000000"/>
                </a:solidFill>
                <a:latin typeface="Arial (Body)"/>
              </a:rPr>
              <a:t> to </a:t>
            </a:r>
            <a:r>
              <a:rPr lang="en-US" sz="2200" dirty="0">
                <a:solidFill>
                  <a:srgbClr val="000000"/>
                </a:solidFill>
                <a:latin typeface="Courier New" panose="02070309020205020404" pitchFamily="49" charset="0"/>
                <a:cs typeface="Courier New" panose="02070309020205020404" pitchFamily="49" charset="0"/>
              </a:rPr>
              <a:t>1.0</a:t>
            </a:r>
          </a:p>
          <a:p>
            <a:pPr marL="255651" lvl="0" indent="-255651" fontAlgn="base">
              <a:spcAft>
                <a:spcPct val="0"/>
              </a:spcAft>
              <a:buFont typeface="Arial" panose="020B0604020202020204" pitchFamily="34" charset="0"/>
              <a:buChar char="•"/>
              <a:defRPr/>
            </a:pPr>
            <a:r>
              <a:rPr lang="en-US" sz="2200" dirty="0">
                <a:solidFill>
                  <a:srgbClr val="000000"/>
                </a:solidFill>
                <a:latin typeface="Arial (Body)"/>
              </a:rPr>
              <a:t>Examples,</a:t>
            </a:r>
          </a:p>
        </p:txBody>
      </p:sp>
      <p:sp>
        <p:nvSpPr>
          <p:cNvPr id="7" name="TextBox 6">
            <a:extLst>
              <a:ext uri="{FF2B5EF4-FFF2-40B4-BE49-F238E27FC236}">
                <a16:creationId xmlns:a16="http://schemas.microsoft.com/office/drawing/2014/main" id="{19917361-1F2C-C3E2-EDF8-1E77599E4E1E}"/>
              </a:ext>
            </a:extLst>
          </p:cNvPr>
          <p:cNvSpPr txBox="1"/>
          <p:nvPr/>
        </p:nvSpPr>
        <p:spPr>
          <a:xfrm>
            <a:off x="1647930" y="2944167"/>
            <a:ext cx="5275384" cy="369332"/>
          </a:xfrm>
          <a:prstGeom prst="rect">
            <a:avLst/>
          </a:prstGeom>
          <a:noFill/>
        </p:spPr>
        <p:txBody>
          <a:bodyPr wrap="square" rtlCol="0">
            <a:spAutoFit/>
          </a:bodyPr>
          <a:lstStyle/>
          <a:p>
            <a:r>
              <a:rPr lang="en-US" sz="1800" dirty="0">
                <a:solidFill>
                  <a:srgbClr val="000000"/>
                </a:solidFill>
                <a:latin typeface="Cascadia Mono" panose="020B0609020000020004" pitchFamily="49" charset="0"/>
              </a:rPr>
              <a:t>Random rand = </a:t>
            </a:r>
            <a:r>
              <a:rPr lang="en-US" sz="1800" dirty="0">
                <a:solidFill>
                  <a:srgbClr val="0000FF"/>
                </a:solidFill>
                <a:latin typeface="Cascadia Mono" panose="020B0609020000020004" pitchFamily="49" charset="0"/>
              </a:rPr>
              <a:t>new</a:t>
            </a:r>
            <a:r>
              <a:rPr lang="en-US" sz="1800" dirty="0">
                <a:solidFill>
                  <a:srgbClr val="000000"/>
                </a:solidFill>
                <a:latin typeface="Cascadia Mono" panose="020B0609020000020004" pitchFamily="49" charset="0"/>
              </a:rPr>
              <a:t> Random();</a:t>
            </a:r>
            <a:endParaRPr lang="en-US" dirty="0"/>
          </a:p>
        </p:txBody>
      </p:sp>
      <p:sp>
        <p:nvSpPr>
          <p:cNvPr id="8" name="TextBox 7">
            <a:extLst>
              <a:ext uri="{FF2B5EF4-FFF2-40B4-BE49-F238E27FC236}">
                <a16:creationId xmlns:a16="http://schemas.microsoft.com/office/drawing/2014/main" id="{4D2267B8-3AE3-BDF9-4B34-43BEAFF9F7C4}"/>
              </a:ext>
            </a:extLst>
          </p:cNvPr>
          <p:cNvSpPr txBox="1"/>
          <p:nvPr/>
        </p:nvSpPr>
        <p:spPr>
          <a:xfrm>
            <a:off x="1647930" y="5574416"/>
            <a:ext cx="5154804" cy="646331"/>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int</a:t>
            </a:r>
            <a:r>
              <a:rPr lang="en-US" sz="1800" dirty="0">
                <a:solidFill>
                  <a:srgbClr val="000000"/>
                </a:solidFill>
                <a:latin typeface="Cascadia Mono" panose="020B0609020000020004" pitchFamily="49" charset="0"/>
              </a:rPr>
              <a:t> number1 = </a:t>
            </a:r>
            <a:r>
              <a:rPr lang="en-US" sz="1800" dirty="0" err="1">
                <a:solidFill>
                  <a:srgbClr val="000000"/>
                </a:solidFill>
                <a:latin typeface="Cascadia Mono" panose="020B0609020000020004" pitchFamily="49" charset="0"/>
              </a:rPr>
              <a:t>rand.Next</a:t>
            </a:r>
            <a:r>
              <a:rPr lang="en-US" sz="1800" dirty="0">
                <a:solidFill>
                  <a:srgbClr val="000000"/>
                </a:solidFill>
                <a:latin typeface="Cascadia Mono" panose="020B0609020000020004" pitchFamily="49" charset="0"/>
              </a:rPr>
              <a:t>();</a:t>
            </a:r>
          </a:p>
          <a:p>
            <a:r>
              <a:rPr lang="en-US" sz="1800" dirty="0">
                <a:solidFill>
                  <a:srgbClr val="0000FF"/>
                </a:solidFill>
                <a:latin typeface="Cascadia Mono" panose="020B0609020000020004" pitchFamily="49" charset="0"/>
              </a:rPr>
              <a:t>double</a:t>
            </a:r>
            <a:r>
              <a:rPr lang="en-US" sz="1800" dirty="0">
                <a:solidFill>
                  <a:srgbClr val="000000"/>
                </a:solidFill>
                <a:latin typeface="Cascadia Mono" panose="020B0609020000020004" pitchFamily="49" charset="0"/>
              </a:rPr>
              <a:t> number2 = </a:t>
            </a:r>
            <a:r>
              <a:rPr lang="en-US" sz="1800" dirty="0" err="1">
                <a:solidFill>
                  <a:srgbClr val="000000"/>
                </a:solidFill>
                <a:latin typeface="Cascadia Mono" panose="020B0609020000020004" pitchFamily="49" charset="0"/>
              </a:rPr>
              <a:t>rand.NextDouble</a:t>
            </a:r>
            <a:r>
              <a:rPr lang="en-US" sz="1800" dirty="0">
                <a:solidFill>
                  <a:srgbClr val="000000"/>
                </a:solidFill>
                <a:latin typeface="Cascadia Mono" panose="020B0609020000020004" pitchFamily="49" charset="0"/>
              </a:rPr>
              <a:t>();</a:t>
            </a:r>
            <a:endParaRPr lang="en-US" sz="18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49569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Displaying Numeric Values</a:t>
            </a:r>
          </a:p>
        </p:txBody>
      </p:sp>
      <p:sp>
        <p:nvSpPr>
          <p:cNvPr id="3" name="Text Placeholder 2"/>
          <p:cNvSpPr>
            <a:spLocks noGrp="1"/>
          </p:cNvSpPr>
          <p:nvPr>
            <p:ph idx="1"/>
          </p:nvPr>
        </p:nvSpPr>
        <p:spPr>
          <a:xfrm>
            <a:off x="457200" y="1600200"/>
            <a:ext cx="8229600" cy="1923573"/>
          </a:xfrm>
        </p:spPr>
        <p:txBody>
          <a:bodyPr wrap="square" lIns="91425" tIns="91425" rIns="91425" bIns="91425">
            <a:spAutoFit/>
          </a:bodyPr>
          <a:lstStyle/>
          <a:p>
            <a:pPr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The Text property of a control only accepts string literals</a:t>
            </a:r>
          </a:p>
          <a:p>
            <a:pPr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To display a number in a TextBox or Label control requires you to convert a numeric data to string type</a:t>
            </a:r>
          </a:p>
          <a:p>
            <a:pPr lvl="0" indent="-255600" fontAlgn="base">
              <a:spcAft>
                <a:spcPct val="0"/>
              </a:spcAft>
              <a:buFont typeface="Arial" panose="020B0604020202020204" pitchFamily="34" charset="0"/>
              <a:buChar char="•"/>
            </a:pPr>
            <a:r>
              <a:rPr lang="en-US" altLang="en-US" sz="2200" dirty="0">
                <a:solidFill>
                  <a:srgbClr val="000000"/>
                </a:solidFill>
                <a:latin typeface="Arial (Body)"/>
                <a:ea typeface="+mn-ea"/>
              </a:rPr>
              <a:t>In</a:t>
            </a:r>
            <a:endParaRPr lang="en-US" altLang="en-US" sz="2200" dirty="0">
              <a:solidFill>
                <a:srgbClr val="000000"/>
              </a:solidFill>
              <a:latin typeface="Arial (Body)"/>
            </a:endParaRPr>
          </a:p>
        </p:txBody>
      </p:sp>
      <p:graphicFrame>
        <p:nvGraphicFramePr>
          <p:cNvPr id="8" name="Object 7" descr="c sharp"/>
          <p:cNvGraphicFramePr>
            <a:graphicFrameLocks noChangeAspect="1"/>
          </p:cNvGraphicFramePr>
          <p:nvPr>
            <p:extLst>
              <p:ext uri="{D42A27DB-BD31-4B8C-83A1-F6EECF244321}">
                <p14:modId xmlns:p14="http://schemas.microsoft.com/office/powerpoint/2010/main" val="156389271"/>
              </p:ext>
            </p:extLst>
          </p:nvPr>
        </p:nvGraphicFramePr>
        <p:xfrm>
          <a:off x="1066785" y="3144972"/>
          <a:ext cx="449976" cy="306803"/>
        </p:xfrm>
        <a:graphic>
          <a:graphicData uri="http://schemas.openxmlformats.org/presentationml/2006/ole">
            <mc:AlternateContent xmlns:mc="http://schemas.openxmlformats.org/markup-compatibility/2006">
              <mc:Choice xmlns:v="urn:schemas-microsoft-com:vml" Requires="v">
                <p:oleObj spid="_x0000_s9220" name="Equation" r:id="rId3" imgW="279360" imgH="190440" progId="Equation.DSMT4">
                  <p:embed/>
                </p:oleObj>
              </mc:Choice>
              <mc:Fallback>
                <p:oleObj name="Equation" r:id="rId3" imgW="279360" imgH="190440" progId="Equation.DSMT4">
                  <p:embed/>
                  <p:pic>
                    <p:nvPicPr>
                      <p:cNvPr id="0" name=""/>
                      <p:cNvPicPr/>
                      <p:nvPr/>
                    </p:nvPicPr>
                    <p:blipFill>
                      <a:blip r:embed="rId4"/>
                      <a:stretch>
                        <a:fillRect/>
                      </a:stretch>
                    </p:blipFill>
                    <p:spPr>
                      <a:xfrm>
                        <a:off x="1066785" y="3144972"/>
                        <a:ext cx="449976" cy="306803"/>
                      </a:xfrm>
                      <a:prstGeom prst="rect">
                        <a:avLst/>
                      </a:prstGeom>
                    </p:spPr>
                  </p:pic>
                </p:oleObj>
              </mc:Fallback>
            </mc:AlternateContent>
          </a:graphicData>
        </a:graphic>
      </p:graphicFrame>
      <p:sp>
        <p:nvSpPr>
          <p:cNvPr id="4" name="Text Placeholder 3"/>
          <p:cNvSpPr>
            <a:spLocks noGrp="1"/>
          </p:cNvSpPr>
          <p:nvPr>
            <p:ph idx="13"/>
          </p:nvPr>
        </p:nvSpPr>
        <p:spPr>
          <a:xfrm>
            <a:off x="457200" y="3009731"/>
            <a:ext cx="8229600" cy="919336"/>
          </a:xfrm>
        </p:spPr>
        <p:txBody>
          <a:bodyPr/>
          <a:lstStyle/>
          <a:p>
            <a:pPr marL="261938" indent="725488" fontAlgn="base">
              <a:spcAft>
                <a:spcPct val="0"/>
              </a:spcAft>
              <a:buNone/>
            </a:pPr>
            <a:r>
              <a:rPr lang="en-US" altLang="en-US" sz="2200" dirty="0">
                <a:solidFill>
                  <a:srgbClr val="000000"/>
                </a:solidFill>
                <a:latin typeface="Arial (Body)"/>
              </a:rPr>
              <a:t>all variables work with the </a:t>
            </a:r>
            <a:r>
              <a:rPr lang="en-US" altLang="en-US" sz="2200" dirty="0">
                <a:solidFill>
                  <a:srgbClr val="000000"/>
                </a:solidFill>
                <a:latin typeface="Courier New" panose="02070309020205020404" pitchFamily="49" charset="0"/>
                <a:cs typeface="Courier New" panose="02070309020205020404" pitchFamily="49" charset="0"/>
              </a:rPr>
              <a:t>ToString</a:t>
            </a:r>
            <a:r>
              <a:rPr lang="en-US" altLang="en-US" sz="2200" dirty="0">
                <a:solidFill>
                  <a:srgbClr val="000000"/>
                </a:solidFill>
                <a:latin typeface="Arial (Body)"/>
              </a:rPr>
              <a:t> method to convert the value of the variables to strings:</a:t>
            </a:r>
          </a:p>
        </p:txBody>
      </p:sp>
      <p:sp>
        <p:nvSpPr>
          <p:cNvPr id="7" name="Content Placeholder 6"/>
          <p:cNvSpPr>
            <a:spLocks noGrp="1"/>
          </p:cNvSpPr>
          <p:nvPr>
            <p:ph idx="14"/>
          </p:nvPr>
        </p:nvSpPr>
        <p:spPr>
          <a:xfrm>
            <a:off x="457200" y="5123796"/>
            <a:ext cx="8338457" cy="530860"/>
          </a:xfrm>
        </p:spPr>
        <p:txBody>
          <a:bodyPr/>
          <a:lstStyle/>
          <a:p>
            <a:pPr indent="-255600"/>
            <a:r>
              <a:rPr lang="en-US" altLang="en-US" sz="2200" dirty="0">
                <a:solidFill>
                  <a:srgbClr val="000000"/>
                </a:solidFill>
                <a:latin typeface="+mn-lt"/>
              </a:rPr>
              <a:t>Another option is “implicit string conversion with the </a:t>
            </a:r>
            <a:r>
              <a:rPr lang="en-US" altLang="en-US" sz="2200" dirty="0">
                <a:solidFill>
                  <a:srgbClr val="000000"/>
                </a:solidFill>
                <a:latin typeface="Courier New" panose="02070309020205020404" pitchFamily="49" charset="0"/>
                <a:cs typeface="Courier New" panose="02070309020205020404" pitchFamily="49" charset="0"/>
              </a:rPr>
              <a:t>+</a:t>
            </a:r>
            <a:r>
              <a:rPr lang="en-US" altLang="en-US" sz="2200" dirty="0">
                <a:solidFill>
                  <a:srgbClr val="000000"/>
                </a:solidFill>
                <a:latin typeface="+mn-lt"/>
              </a:rPr>
              <a:t> operator”:</a:t>
            </a:r>
            <a:endParaRPr lang="en-US" sz="2200" dirty="0">
              <a:latin typeface="+mn-lt"/>
            </a:endParaRPr>
          </a:p>
        </p:txBody>
      </p:sp>
      <p:sp>
        <p:nvSpPr>
          <p:cNvPr id="9" name="TextBox 8">
            <a:extLst>
              <a:ext uri="{FF2B5EF4-FFF2-40B4-BE49-F238E27FC236}">
                <a16:creationId xmlns:a16="http://schemas.microsoft.com/office/drawing/2014/main" id="{09AB5C9B-C204-6A0C-0B68-58A26213F72C}"/>
              </a:ext>
            </a:extLst>
          </p:cNvPr>
          <p:cNvSpPr txBox="1"/>
          <p:nvPr/>
        </p:nvSpPr>
        <p:spPr>
          <a:xfrm>
            <a:off x="1214844" y="3839797"/>
            <a:ext cx="7471956" cy="1323439"/>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decimal</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grossPay</a:t>
            </a:r>
            <a:r>
              <a:rPr lang="en-US" sz="1600" dirty="0">
                <a:solidFill>
                  <a:srgbClr val="000000"/>
                </a:solidFill>
                <a:latin typeface="Cascadia Mono" panose="020B0609020000020004" pitchFamily="49" charset="0"/>
              </a:rPr>
              <a:t> = 1550.0m;</a:t>
            </a:r>
          </a:p>
          <a:p>
            <a:r>
              <a:rPr lang="en-US" sz="1600" dirty="0" err="1">
                <a:solidFill>
                  <a:srgbClr val="000000"/>
                </a:solidFill>
                <a:latin typeface="Cascadia Mono" panose="020B0609020000020004" pitchFamily="49" charset="0"/>
              </a:rPr>
              <a:t>grossPayLabel.Text</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grossPay.ToString</a:t>
            </a:r>
            <a:r>
              <a:rPr lang="en-US" sz="1600" dirty="0">
                <a:solidFill>
                  <a:srgbClr val="000000"/>
                </a:solidFill>
                <a:latin typeface="Cascadia Mono" panose="020B0609020000020004" pitchFamily="49" charset="0"/>
              </a:rPr>
              <a:t>();</a:t>
            </a:r>
          </a:p>
          <a:p>
            <a:endParaRPr lang="en-US" sz="1600" dirty="0">
              <a:solidFill>
                <a:srgbClr val="000000"/>
              </a:solidFill>
              <a:latin typeface="Cascadia Mono" panose="020B0609020000020004" pitchFamily="49" charset="0"/>
            </a:endParaRPr>
          </a:p>
          <a:p>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myNumber</a:t>
            </a:r>
            <a:r>
              <a:rPr lang="en-US" sz="1600" dirty="0">
                <a:solidFill>
                  <a:srgbClr val="000000"/>
                </a:solidFill>
                <a:latin typeface="Cascadia Mono" panose="020B0609020000020004" pitchFamily="49" charset="0"/>
              </a:rPr>
              <a:t> = 123;</a:t>
            </a:r>
          </a:p>
          <a:p>
            <a:r>
              <a:rPr lang="en-US" sz="1600" dirty="0" err="1">
                <a:solidFill>
                  <a:srgbClr val="000000"/>
                </a:solidFill>
                <a:latin typeface="Cascadia Mono" panose="020B0609020000020004" pitchFamily="49" charset="0"/>
              </a:rPr>
              <a:t>MessageBox.Show</a:t>
            </a:r>
            <a:r>
              <a:rPr lang="en-US" sz="1600" dirty="0">
                <a:solidFill>
                  <a:srgbClr val="000000"/>
                </a:solidFill>
                <a:latin typeface="Cascadia Mono" panose="020B0609020000020004" pitchFamily="49" charset="0"/>
              </a:rPr>
              <a:t>(</a:t>
            </a:r>
            <a:r>
              <a:rPr lang="en-US" sz="1600" dirty="0" err="1">
                <a:solidFill>
                  <a:srgbClr val="000000"/>
                </a:solidFill>
                <a:latin typeface="Cascadia Mono" panose="020B0609020000020004" pitchFamily="49" charset="0"/>
              </a:rPr>
              <a:t>myNumber.ToString</a:t>
            </a:r>
            <a:r>
              <a:rPr lang="en-US" sz="1600" dirty="0">
                <a:solidFill>
                  <a:srgbClr val="000000"/>
                </a:solidFill>
                <a:latin typeface="Cascadia Mono" panose="020B0609020000020004" pitchFamily="49" charset="0"/>
              </a:rPr>
              <a:t>());</a:t>
            </a:r>
            <a:endParaRPr lang="en-US" sz="1100" dirty="0"/>
          </a:p>
        </p:txBody>
      </p:sp>
      <p:sp>
        <p:nvSpPr>
          <p:cNvPr id="10" name="TextBox 9">
            <a:extLst>
              <a:ext uri="{FF2B5EF4-FFF2-40B4-BE49-F238E27FC236}">
                <a16:creationId xmlns:a16="http://schemas.microsoft.com/office/drawing/2014/main" id="{4D9D4767-D4EE-65A1-11D7-A063510AB729}"/>
              </a:ext>
            </a:extLst>
          </p:cNvPr>
          <p:cNvSpPr txBox="1"/>
          <p:nvPr/>
        </p:nvSpPr>
        <p:spPr>
          <a:xfrm>
            <a:off x="1291773" y="5654656"/>
            <a:ext cx="6688183" cy="584775"/>
          </a:xfrm>
          <a:prstGeom prst="rect">
            <a:avLst/>
          </a:prstGeom>
          <a:noFill/>
        </p:spPr>
        <p:txBody>
          <a:bodyPr wrap="square" rtlCol="0">
            <a:spAutoFit/>
          </a:bodyPr>
          <a:lstStyle/>
          <a:p>
            <a:r>
              <a:rPr lang="en-US" sz="1600" dirty="0">
                <a:solidFill>
                  <a:srgbClr val="0000FF"/>
                </a:solidFill>
                <a:latin typeface="Cascadia Mono" panose="020B0609020000020004" pitchFamily="49" charset="0"/>
              </a:rPr>
              <a:t>int</a:t>
            </a:r>
            <a:r>
              <a:rPr lang="en-US" sz="1600" dirty="0">
                <a:solidFill>
                  <a:srgbClr val="000000"/>
                </a:solidFill>
                <a:latin typeface="Cascadia Mono" panose="020B0609020000020004" pitchFamily="49" charset="0"/>
              </a:rPr>
              <a:t> </a:t>
            </a:r>
            <a:r>
              <a:rPr lang="en-US" sz="1600" dirty="0" err="1">
                <a:solidFill>
                  <a:srgbClr val="000000"/>
                </a:solidFill>
                <a:latin typeface="Cascadia Mono" panose="020B0609020000020004" pitchFamily="49" charset="0"/>
              </a:rPr>
              <a:t>idNumber</a:t>
            </a:r>
            <a:r>
              <a:rPr lang="en-US" sz="1600" dirty="0">
                <a:solidFill>
                  <a:srgbClr val="000000"/>
                </a:solidFill>
                <a:latin typeface="Cascadia Mono" panose="020B0609020000020004" pitchFamily="49" charset="0"/>
              </a:rPr>
              <a:t> = 1044;</a:t>
            </a:r>
          </a:p>
          <a:p>
            <a:r>
              <a:rPr lang="en-US" sz="1600" dirty="0">
                <a:solidFill>
                  <a:srgbClr val="0000FF"/>
                </a:solidFill>
                <a:latin typeface="Cascadia Mono" panose="020B0609020000020004" pitchFamily="49" charset="0"/>
              </a:rPr>
              <a:t>string</a:t>
            </a:r>
            <a:r>
              <a:rPr lang="en-US" sz="1600" dirty="0">
                <a:solidFill>
                  <a:srgbClr val="000000"/>
                </a:solidFill>
                <a:latin typeface="Cascadia Mono" panose="020B0609020000020004" pitchFamily="49" charset="0"/>
              </a:rPr>
              <a:t> output = </a:t>
            </a:r>
            <a:r>
              <a:rPr lang="en-US" sz="1600" dirty="0">
                <a:solidFill>
                  <a:srgbClr val="A31515"/>
                </a:solidFill>
                <a:latin typeface="Cascadia Mono" panose="020B0609020000020004" pitchFamily="49" charset="0"/>
              </a:rPr>
              <a:t>"Your ID number is "</a:t>
            </a:r>
            <a:r>
              <a:rPr lang="en-US" sz="1600" dirty="0">
                <a:solidFill>
                  <a:srgbClr val="000000"/>
                </a:solidFill>
                <a:latin typeface="Cascadia Mono" panose="020B0609020000020004" pitchFamily="49" charset="0"/>
              </a:rPr>
              <a:t> + </a:t>
            </a:r>
            <a:r>
              <a:rPr lang="en-US" sz="1600" dirty="0" err="1">
                <a:solidFill>
                  <a:srgbClr val="000000"/>
                </a:solidFill>
                <a:latin typeface="Cascadia Mono" panose="020B0609020000020004" pitchFamily="49" charset="0"/>
              </a:rPr>
              <a:t>idNumber</a:t>
            </a:r>
            <a:r>
              <a:rPr lang="en-US" sz="1600" dirty="0">
                <a:solidFill>
                  <a:srgbClr val="000000"/>
                </a:solidFill>
                <a:latin typeface="Cascadia Mono" panose="020B0609020000020004" pitchFamily="49" charset="0"/>
              </a:rPr>
              <a:t>;</a:t>
            </a:r>
            <a:endParaRPr lang="en-US" sz="1200" dirty="0"/>
          </a:p>
        </p:txBody>
      </p:sp>
    </p:spTree>
    <p:extLst>
      <p:ext uri="{BB962C8B-B14F-4D97-AF65-F5344CB8AC3E}">
        <p14:creationId xmlns:p14="http://schemas.microsoft.com/office/powerpoint/2010/main" val="2816059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Syntax of the </a:t>
            </a:r>
            <a:r>
              <a:rPr lang="en-US" altLang="en-US" dirty="0">
                <a:latin typeface="Courier New" panose="02070309020205020404" pitchFamily="49" charset="0"/>
                <a:ea typeface="+mj-ea"/>
                <a:cs typeface="Courier New" panose="02070309020205020404" pitchFamily="49" charset="0"/>
              </a:rPr>
              <a:t>Random.Next</a:t>
            </a:r>
            <a:r>
              <a:rPr lang="en-US" altLang="en-US" dirty="0">
                <a:latin typeface="Times New Roman" panose="02020603050405020304" pitchFamily="18" charset="0"/>
                <a:ea typeface="+mj-ea"/>
                <a:cs typeface="Arial"/>
              </a:rPr>
              <a:t> Method</a:t>
            </a:r>
          </a:p>
        </p:txBody>
      </p:sp>
      <p:sp>
        <p:nvSpPr>
          <p:cNvPr id="3" name="Text Placeholder 2"/>
          <p:cNvSpPr>
            <a:spLocks noGrp="1"/>
          </p:cNvSpPr>
          <p:nvPr>
            <p:ph type="body" idx="1"/>
          </p:nvPr>
        </p:nvSpPr>
        <p:spPr>
          <a:xfrm>
            <a:off x="457200" y="1600200"/>
            <a:ext cx="8229600" cy="2223655"/>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Courier New" panose="02070309020205020404" pitchFamily="49" charset="0"/>
                <a:ea typeface="+mn-ea"/>
                <a:cs typeface="Courier New" panose="02070309020205020404" pitchFamily="49" charset="0"/>
              </a:rPr>
              <a:t>Random.Next</a:t>
            </a:r>
            <a:r>
              <a:rPr lang="en-US" altLang="en-US" sz="2400" dirty="0">
                <a:solidFill>
                  <a:srgbClr val="000000"/>
                </a:solidFill>
                <a:latin typeface="Arial (Body)"/>
                <a:ea typeface="+mn-ea"/>
              </a:rPr>
              <a:t> generates a random number whose value ranges from </a:t>
            </a:r>
            <a:r>
              <a:rPr lang="en-US" altLang="en-US" sz="2400" dirty="0">
                <a:solidFill>
                  <a:srgbClr val="000000"/>
                </a:solidFill>
                <a:latin typeface="Courier New" panose="02070309020205020404" pitchFamily="49" charset="0"/>
                <a:ea typeface="+mn-ea"/>
                <a:cs typeface="Courier New" panose="02070309020205020404" pitchFamily="49" charset="0"/>
              </a:rPr>
              <a:t>0</a:t>
            </a:r>
            <a:r>
              <a:rPr lang="en-US" altLang="en-US" sz="2400" dirty="0">
                <a:solidFill>
                  <a:srgbClr val="000000"/>
                </a:solidFill>
                <a:latin typeface="Arial (Body)"/>
                <a:ea typeface="+mn-ea"/>
              </a:rPr>
              <a:t> to </a:t>
            </a:r>
            <a:r>
              <a:rPr lang="en-US" altLang="en-US" sz="2400" dirty="0">
                <a:solidFill>
                  <a:srgbClr val="000000"/>
                </a:solidFill>
                <a:latin typeface="Courier New" panose="02070309020205020404" pitchFamily="49" charset="0"/>
                <a:ea typeface="+mn-ea"/>
                <a:cs typeface="Courier New" panose="02070309020205020404" pitchFamily="49" charset="0"/>
              </a:rPr>
              <a:t>2,147,483,647</a:t>
            </a:r>
          </a:p>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ea typeface="+mn-ea"/>
              </a:rPr>
              <a:t>It also allows you to generate a random number whose value ranges from zero to some other positive number. The syntax is:</a:t>
            </a:r>
          </a:p>
        </p:txBody>
      </p:sp>
      <p:sp>
        <p:nvSpPr>
          <p:cNvPr id="4" name="Text Placeholder 3"/>
          <p:cNvSpPr>
            <a:spLocks noGrp="1"/>
          </p:cNvSpPr>
          <p:nvPr>
            <p:ph type="body" idx="2"/>
          </p:nvPr>
        </p:nvSpPr>
        <p:spPr>
          <a:xfrm>
            <a:off x="457200" y="4499429"/>
            <a:ext cx="8229600" cy="885371"/>
          </a:xfrm>
        </p:spPr>
        <p:txBody>
          <a:bodyPr/>
          <a:lstStyle/>
          <a:p>
            <a:pPr marL="255651" lvl="0" indent="-255651" fontAlgn="base">
              <a:spcAft>
                <a:spcPct val="0"/>
              </a:spcAft>
              <a:buFont typeface="Arial" panose="020B0604020202020204" pitchFamily="34" charset="0"/>
              <a:buChar char="•"/>
            </a:pPr>
            <a:r>
              <a:rPr lang="en-US" altLang="en-US" sz="2400" dirty="0">
                <a:solidFill>
                  <a:srgbClr val="000000"/>
                </a:solidFill>
                <a:latin typeface="Arial (Body)"/>
              </a:rPr>
              <a:t>For example, to create a random number from </a:t>
            </a:r>
            <a:r>
              <a:rPr lang="en-US" altLang="en-US" sz="2400" dirty="0">
                <a:solidFill>
                  <a:srgbClr val="000000"/>
                </a:solidFill>
                <a:latin typeface="Courier New" panose="02070309020205020404" pitchFamily="49" charset="0"/>
                <a:cs typeface="Courier New" panose="02070309020205020404" pitchFamily="49" charset="0"/>
              </a:rPr>
              <a:t>0</a:t>
            </a:r>
            <a:r>
              <a:rPr lang="en-US" altLang="en-US" sz="2400" dirty="0">
                <a:solidFill>
                  <a:srgbClr val="000000"/>
                </a:solidFill>
                <a:latin typeface="Arial (Body)"/>
              </a:rPr>
              <a:t> to </a:t>
            </a:r>
            <a:r>
              <a:rPr lang="en-US" altLang="en-US" sz="2400" dirty="0">
                <a:solidFill>
                  <a:srgbClr val="000000"/>
                </a:solidFill>
                <a:latin typeface="Courier New" panose="02070309020205020404" pitchFamily="49" charset="0"/>
                <a:cs typeface="Courier New" panose="02070309020205020404" pitchFamily="49" charset="0"/>
              </a:rPr>
              <a:t>99</a:t>
            </a:r>
            <a:r>
              <a:rPr lang="en-US" altLang="en-US" sz="2400" dirty="0">
                <a:solidFill>
                  <a:srgbClr val="000000"/>
                </a:solidFill>
                <a:latin typeface="Arial (Body)"/>
              </a:rPr>
              <a:t>, use:</a:t>
            </a:r>
          </a:p>
        </p:txBody>
      </p:sp>
      <p:sp>
        <p:nvSpPr>
          <p:cNvPr id="7" name="TextBox 6">
            <a:extLst>
              <a:ext uri="{FF2B5EF4-FFF2-40B4-BE49-F238E27FC236}">
                <a16:creationId xmlns:a16="http://schemas.microsoft.com/office/drawing/2014/main" id="{1AD82FAD-4F9C-039B-8240-9A4105964ADB}"/>
              </a:ext>
            </a:extLst>
          </p:cNvPr>
          <p:cNvSpPr txBox="1"/>
          <p:nvPr/>
        </p:nvSpPr>
        <p:spPr>
          <a:xfrm>
            <a:off x="1697199" y="3841785"/>
            <a:ext cx="5154804" cy="369332"/>
          </a:xfrm>
          <a:prstGeom prst="rect">
            <a:avLst/>
          </a:prstGeom>
          <a:noFill/>
        </p:spPr>
        <p:txBody>
          <a:bodyPr wrap="square" rtlCol="0">
            <a:spAutoFit/>
          </a:bodyPr>
          <a:lstStyle/>
          <a:p>
            <a:r>
              <a:rPr lang="en-US" sz="1800" i="1" dirty="0" err="1">
                <a:solidFill>
                  <a:srgbClr val="000000"/>
                </a:solidFill>
                <a:latin typeface="Cascadia Mono" panose="020B0609020000020004" pitchFamily="49" charset="0"/>
              </a:rPr>
              <a:t>RandomObject</a:t>
            </a:r>
            <a:r>
              <a:rPr lang="en-US" sz="1800" dirty="0" err="1">
                <a:solidFill>
                  <a:srgbClr val="000000"/>
                </a:solidFill>
                <a:latin typeface="Cascadia Mono" panose="020B0609020000020004" pitchFamily="49" charset="0"/>
              </a:rPr>
              <a:t>.Next</a:t>
            </a:r>
            <a:r>
              <a:rPr lang="en-US" sz="1800" dirty="0">
                <a:solidFill>
                  <a:srgbClr val="000000"/>
                </a:solidFill>
                <a:latin typeface="Cascadia Mono" panose="020B0609020000020004" pitchFamily="49" charset="0"/>
              </a:rPr>
              <a:t>(</a:t>
            </a:r>
            <a:r>
              <a:rPr lang="en-US" sz="1800" i="1" dirty="0">
                <a:solidFill>
                  <a:srgbClr val="000000"/>
                </a:solidFill>
                <a:latin typeface="Cascadia Mono" panose="020B0609020000020004" pitchFamily="49" charset="0"/>
              </a:rPr>
              <a:t>max</a:t>
            </a:r>
            <a:r>
              <a:rPr lang="en-US" sz="1800" dirty="0">
                <a:solidFill>
                  <a:srgbClr val="000000"/>
                </a:solidFill>
                <a:latin typeface="Cascadia Mono" panose="020B0609020000020004" pitchFamily="49" charset="0"/>
              </a:rPr>
              <a:t> + 1)</a:t>
            </a:r>
          </a:p>
        </p:txBody>
      </p:sp>
      <p:sp>
        <p:nvSpPr>
          <p:cNvPr id="8" name="TextBox 7">
            <a:extLst>
              <a:ext uri="{FF2B5EF4-FFF2-40B4-BE49-F238E27FC236}">
                <a16:creationId xmlns:a16="http://schemas.microsoft.com/office/drawing/2014/main" id="{8A557484-9E57-6437-AD43-28A3363BB834}"/>
              </a:ext>
            </a:extLst>
          </p:cNvPr>
          <p:cNvSpPr txBox="1"/>
          <p:nvPr/>
        </p:nvSpPr>
        <p:spPr>
          <a:xfrm>
            <a:off x="1686178" y="5579384"/>
            <a:ext cx="5185922" cy="400110"/>
          </a:xfrm>
          <a:prstGeom prst="rect">
            <a:avLst/>
          </a:prstGeom>
          <a:noFill/>
        </p:spPr>
        <p:txBody>
          <a:bodyPr wrap="square" rtlCol="0">
            <a:spAutoFit/>
          </a:bodyPr>
          <a:lstStyle/>
          <a:p>
            <a:r>
              <a:rPr lang="en-US" sz="2000" dirty="0">
                <a:solidFill>
                  <a:srgbClr val="0000FF"/>
                </a:solidFill>
                <a:latin typeface="Cascadia Mono" panose="020B0609020000020004" pitchFamily="49" charset="0"/>
              </a:rPr>
              <a:t>int</a:t>
            </a:r>
            <a:r>
              <a:rPr lang="en-US" sz="2000" dirty="0">
                <a:solidFill>
                  <a:srgbClr val="000000"/>
                </a:solidFill>
                <a:latin typeface="Cascadia Mono" panose="020B0609020000020004" pitchFamily="49" charset="0"/>
              </a:rPr>
              <a:t> number = </a:t>
            </a:r>
            <a:r>
              <a:rPr lang="en-US" sz="2000" dirty="0" err="1">
                <a:solidFill>
                  <a:srgbClr val="000000"/>
                </a:solidFill>
                <a:latin typeface="Cascadia Mono" panose="020B0609020000020004" pitchFamily="49" charset="0"/>
              </a:rPr>
              <a:t>rand.Next</a:t>
            </a:r>
            <a:r>
              <a:rPr lang="en-US" sz="2000" dirty="0">
                <a:solidFill>
                  <a:srgbClr val="000000"/>
                </a:solidFill>
                <a:latin typeface="Cascadia Mono" panose="020B0609020000020004" pitchFamily="49" charset="0"/>
              </a:rPr>
              <a:t>(100);</a:t>
            </a:r>
          </a:p>
        </p:txBody>
      </p:sp>
    </p:spTree>
    <p:extLst>
      <p:ext uri="{BB962C8B-B14F-4D97-AF65-F5344CB8AC3E}">
        <p14:creationId xmlns:p14="http://schemas.microsoft.com/office/powerpoint/2010/main" val="42883392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Load Event</a:t>
            </a:r>
          </a:p>
        </p:txBody>
      </p:sp>
      <p:sp>
        <p:nvSpPr>
          <p:cNvPr id="3" name="Text Placeholder 2"/>
          <p:cNvSpPr>
            <a:spLocks noGrp="1"/>
          </p:cNvSpPr>
          <p:nvPr>
            <p:ph type="body" idx="1"/>
          </p:nvPr>
        </p:nvSpPr>
        <p:spPr>
          <a:xfrm>
            <a:off x="457200" y="1600200"/>
            <a:ext cx="8229600" cy="2262127"/>
          </a:xfrm>
        </p:spPr>
        <p:txBody>
          <a:bodyPr wrap="square" lIns="91425" tIns="91425" rIns="91425" bIns="91425">
            <a:spAutoFit/>
          </a:bodyPr>
          <a:lstStyle/>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When running an application, the application’s form is loaded into memory and an event known as </a:t>
            </a:r>
            <a:r>
              <a:rPr lang="en-US" altLang="en-US" sz="2200" b="1" dirty="0">
                <a:solidFill>
                  <a:srgbClr val="000000"/>
                </a:solidFill>
                <a:latin typeface="Arial (Body)"/>
                <a:ea typeface="+mn-ea"/>
              </a:rPr>
              <a:t>Load</a:t>
            </a:r>
            <a:r>
              <a:rPr lang="en-US" altLang="en-US" sz="2200" dirty="0">
                <a:solidFill>
                  <a:srgbClr val="000000"/>
                </a:solidFill>
                <a:latin typeface="Arial (Body)"/>
                <a:ea typeface="+mn-ea"/>
              </a:rPr>
              <a:t> takes place</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To create a Load event handler, simply double click the form in the Designer</a:t>
            </a:r>
          </a:p>
          <a:p>
            <a:pPr marL="255651" lvl="0" indent="-255651" fontAlgn="base">
              <a:spcAft>
                <a:spcPct val="0"/>
              </a:spcAft>
              <a:buFont typeface="Arial" panose="020B0604020202020204" pitchFamily="34" charset="0"/>
              <a:buChar char="•"/>
            </a:pPr>
            <a:r>
              <a:rPr lang="en-US" altLang="en-US" sz="2200" dirty="0">
                <a:solidFill>
                  <a:srgbClr val="000000"/>
                </a:solidFill>
                <a:latin typeface="Arial (Body)"/>
                <a:ea typeface="+mn-ea"/>
              </a:rPr>
              <a:t>An empty Load event handler looks like:</a:t>
            </a:r>
          </a:p>
        </p:txBody>
      </p:sp>
      <p:sp>
        <p:nvSpPr>
          <p:cNvPr id="9" name="TextBox 8">
            <a:extLst>
              <a:ext uri="{FF2B5EF4-FFF2-40B4-BE49-F238E27FC236}">
                <a16:creationId xmlns:a16="http://schemas.microsoft.com/office/drawing/2014/main" id="{8ADBA897-38CA-4CAD-2299-0EA1377E51F7}"/>
              </a:ext>
            </a:extLst>
          </p:cNvPr>
          <p:cNvSpPr txBox="1"/>
          <p:nvPr/>
        </p:nvSpPr>
        <p:spPr>
          <a:xfrm>
            <a:off x="733530" y="4149877"/>
            <a:ext cx="7435780" cy="1195754"/>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Form1_Load(</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endParaRPr lang="en-US" sz="1800" dirty="0">
              <a:solidFill>
                <a:srgbClr val="000000"/>
              </a:solidFill>
              <a:latin typeface="Cascadia Mono" panose="020B0609020000020004" pitchFamily="49" charset="0"/>
            </a:endParaRP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31872732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US" altLang="en-US" dirty="0">
                <a:latin typeface="Times New Roman" panose="02020603050405020304" pitchFamily="18" charset="0"/>
                <a:ea typeface="+mj-ea"/>
                <a:cs typeface="Arial"/>
              </a:rPr>
              <a:t>The Load Event</a:t>
            </a:r>
          </a:p>
        </p:txBody>
      </p:sp>
      <p:sp>
        <p:nvSpPr>
          <p:cNvPr id="4" name="Text Placeholder 3"/>
          <p:cNvSpPr>
            <a:spLocks noGrp="1"/>
          </p:cNvSpPr>
          <p:nvPr>
            <p:ph type="body" idx="2"/>
          </p:nvPr>
        </p:nvSpPr>
        <p:spPr>
          <a:xfrm>
            <a:off x="457200" y="1534051"/>
            <a:ext cx="8229600" cy="841827"/>
          </a:xfrm>
        </p:spPr>
        <p:txBody>
          <a:bodyPr/>
          <a:lstStyle/>
          <a:p>
            <a:pPr fontAlgn="base">
              <a:spcAft>
                <a:spcPct val="0"/>
              </a:spcAft>
            </a:pPr>
            <a:r>
              <a:rPr lang="en-US" altLang="en-US" sz="2400" dirty="0">
                <a:solidFill>
                  <a:srgbClr val="000000"/>
                </a:solidFill>
                <a:latin typeface="Arial (Body)"/>
              </a:rPr>
              <a:t>Any code you write inside the Load event will execute when the form is launched. For example,</a:t>
            </a:r>
          </a:p>
        </p:txBody>
      </p:sp>
      <p:sp>
        <p:nvSpPr>
          <p:cNvPr id="9" name="TextBox 8">
            <a:extLst>
              <a:ext uri="{FF2B5EF4-FFF2-40B4-BE49-F238E27FC236}">
                <a16:creationId xmlns:a16="http://schemas.microsoft.com/office/drawing/2014/main" id="{8F37205E-F938-C409-79A0-78222CFF4309}"/>
              </a:ext>
            </a:extLst>
          </p:cNvPr>
          <p:cNvSpPr txBox="1"/>
          <p:nvPr/>
        </p:nvSpPr>
        <p:spPr>
          <a:xfrm>
            <a:off x="813916" y="3034602"/>
            <a:ext cx="7455877" cy="1200329"/>
          </a:xfrm>
          <a:prstGeom prst="rect">
            <a:avLst/>
          </a:prstGeom>
          <a:noFill/>
        </p:spPr>
        <p:txBody>
          <a:bodyPr wrap="square" rtlCol="0">
            <a:spAutoFit/>
          </a:bodyPr>
          <a:lstStyle/>
          <a:p>
            <a:r>
              <a:rPr lang="en-US" sz="1800" dirty="0">
                <a:solidFill>
                  <a:srgbClr val="0000FF"/>
                </a:solidFill>
                <a:latin typeface="Cascadia Mono" panose="020B0609020000020004" pitchFamily="49" charset="0"/>
              </a:rPr>
              <a:t>private</a:t>
            </a:r>
            <a:r>
              <a:rPr lang="en-US" sz="1800" dirty="0">
                <a:solidFill>
                  <a:srgbClr val="000000"/>
                </a:solidFill>
                <a:latin typeface="Cascadia Mono" panose="020B0609020000020004" pitchFamily="49" charset="0"/>
              </a:rPr>
              <a:t> </a:t>
            </a:r>
            <a:r>
              <a:rPr lang="en-US" sz="1800" dirty="0">
                <a:solidFill>
                  <a:srgbClr val="0000FF"/>
                </a:solidFill>
                <a:latin typeface="Cascadia Mono" panose="020B0609020000020004" pitchFamily="49" charset="0"/>
              </a:rPr>
              <a:t>void</a:t>
            </a:r>
            <a:r>
              <a:rPr lang="en-US" sz="1800" dirty="0">
                <a:solidFill>
                  <a:srgbClr val="000000"/>
                </a:solidFill>
                <a:latin typeface="Cascadia Mono" panose="020B0609020000020004" pitchFamily="49" charset="0"/>
              </a:rPr>
              <a:t> Form1_Load(</a:t>
            </a:r>
            <a:r>
              <a:rPr lang="en-US" sz="1800" dirty="0">
                <a:solidFill>
                  <a:srgbClr val="0000FF"/>
                </a:solidFill>
                <a:latin typeface="Cascadia Mono" panose="020B0609020000020004" pitchFamily="49" charset="0"/>
              </a:rPr>
              <a:t>object</a:t>
            </a:r>
            <a:r>
              <a:rPr lang="en-US" sz="1800" dirty="0">
                <a:solidFill>
                  <a:srgbClr val="000000"/>
                </a:solidFill>
                <a:latin typeface="Cascadia Mono" panose="020B0609020000020004" pitchFamily="49" charset="0"/>
              </a:rPr>
              <a:t> sender, </a:t>
            </a:r>
            <a:r>
              <a:rPr lang="en-US" sz="1800" dirty="0" err="1">
                <a:solidFill>
                  <a:srgbClr val="000000"/>
                </a:solidFill>
                <a:latin typeface="Cascadia Mono" panose="020B0609020000020004" pitchFamily="49" charset="0"/>
              </a:rPr>
              <a:t>EventArgs</a:t>
            </a:r>
            <a:r>
              <a:rPr lang="en-US" sz="1800" dirty="0">
                <a:solidFill>
                  <a:srgbClr val="000000"/>
                </a:solidFill>
                <a:latin typeface="Cascadia Mono" panose="020B0609020000020004" pitchFamily="49" charset="0"/>
              </a:rPr>
              <a:t> e)</a:t>
            </a:r>
          </a:p>
          <a:p>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    </a:t>
            </a:r>
            <a:r>
              <a:rPr lang="en-US" sz="1800" dirty="0" err="1">
                <a:solidFill>
                  <a:srgbClr val="000000"/>
                </a:solidFill>
                <a:latin typeface="Cascadia Mono" panose="020B0609020000020004" pitchFamily="49" charset="0"/>
              </a:rPr>
              <a:t>MessageBox.Show</a:t>
            </a:r>
            <a:r>
              <a:rPr lang="en-US" sz="1800" dirty="0">
                <a:solidFill>
                  <a:srgbClr val="000000"/>
                </a:solidFill>
                <a:latin typeface="Cascadia Mono" panose="020B0609020000020004" pitchFamily="49" charset="0"/>
              </a:rPr>
              <a:t>(</a:t>
            </a:r>
            <a:r>
              <a:rPr lang="en-US" sz="1800" dirty="0">
                <a:solidFill>
                  <a:srgbClr val="A31515"/>
                </a:solidFill>
                <a:latin typeface="Cascadia Mono" panose="020B0609020000020004" pitchFamily="49" charset="0"/>
              </a:rPr>
              <a:t>"Prepare to see the form!"</a:t>
            </a:r>
            <a:r>
              <a:rPr lang="en-US" sz="1800" dirty="0">
                <a:solidFill>
                  <a:srgbClr val="000000"/>
                </a:solidFill>
                <a:latin typeface="Cascadia Mono" panose="020B0609020000020004" pitchFamily="49" charset="0"/>
              </a:rPr>
              <a:t>);</a:t>
            </a:r>
          </a:p>
          <a:p>
            <a:r>
              <a:rPr lang="en-US" sz="1800" dirty="0">
                <a:solidFill>
                  <a:srgbClr val="000000"/>
                </a:solidFill>
                <a:latin typeface="Cascadia Mono" panose="020B0609020000020004" pitchFamily="49" charset="0"/>
              </a:rPr>
              <a:t>}</a:t>
            </a:r>
            <a:endParaRPr lang="en-US" dirty="0"/>
          </a:p>
        </p:txBody>
      </p:sp>
    </p:spTree>
    <p:extLst>
      <p:ext uri="{BB962C8B-B14F-4D97-AF65-F5344CB8AC3E}">
        <p14:creationId xmlns:p14="http://schemas.microsoft.com/office/powerpoint/2010/main" val="16777168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Working with Files and Array</a:t>
            </a:r>
            <a:endParaRPr lang="en-US" altLang="en-US" dirty="0">
              <a:latin typeface="Times New Roman" panose="02020603050405020304" pitchFamily="18" charset="0"/>
              <a:ea typeface="+mj-ea"/>
              <a:cs typeface="Arial"/>
            </a:endParaRPr>
          </a:p>
        </p:txBody>
      </p:sp>
      <p:sp>
        <p:nvSpPr>
          <p:cNvPr id="5" name="Text Placeholder 4"/>
          <p:cNvSpPr>
            <a:spLocks noGrp="1"/>
          </p:cNvSpPr>
          <p:nvPr>
            <p:ph type="body" idx="1"/>
          </p:nvPr>
        </p:nvSpPr>
        <p:spPr>
          <a:xfrm>
            <a:off x="457200" y="1600200"/>
            <a:ext cx="8229600" cy="976745"/>
          </a:xfrm>
        </p:spPr>
        <p:txBody>
          <a:bodyPr/>
          <a:lstStyle/>
          <a:p>
            <a:r>
              <a:rPr lang="en-US" altLang="en-US" sz="2400" dirty="0">
                <a:latin typeface="+mn-lt"/>
              </a:rPr>
              <a:t>The book demonstrates how to write an array’s contents to a file. Here is the code:</a:t>
            </a:r>
          </a:p>
        </p:txBody>
      </p:sp>
      <p:pic>
        <p:nvPicPr>
          <p:cNvPr id="6" name="Picture 5" descr="The code has 8 lines, as follows. Line 1. i n t left bracket right bracket numbers = left brace 10 comma 20 comma 30 comma 40 comma 50 right brace semicolon. Line 2. Stream writer output file semicolon. Line 3. Output file = file dot create text left parenthesis double quote values dot t x t double quote right parenthesis semicolon. Line 4. For left parenthesis i n t index = 0 semicolon index is less than numbers dot length semicolon index plus plus right parenthesis. Line 5. Left brace. Line 6, indented. output file dot write line left parenthesis numbers left bracket index right bracket right parenthesis semicolon. Line 7. Right brace. Line 8. Output file dot close left parenthesis right parenthesis semicolon."/>
          <p:cNvPicPr>
            <a:picLocks noChangeAspect="1"/>
          </p:cNvPicPr>
          <p:nvPr/>
        </p:nvPicPr>
        <p:blipFill>
          <a:blip r:embed="rId2"/>
          <a:stretch>
            <a:fillRect/>
          </a:stretch>
        </p:blipFill>
        <p:spPr>
          <a:xfrm>
            <a:off x="1080912" y="2777164"/>
            <a:ext cx="7009886" cy="2883099"/>
          </a:xfrm>
          <a:prstGeom prst="rect">
            <a:avLst/>
          </a:prstGeom>
        </p:spPr>
      </p:pic>
    </p:spTree>
    <p:extLst>
      <p:ext uri="{BB962C8B-B14F-4D97-AF65-F5344CB8AC3E}">
        <p14:creationId xmlns:p14="http://schemas.microsoft.com/office/powerpoint/2010/main" val="372729201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tIns="91425">
            <a:spAutoFit/>
          </a:bodyPr>
          <a:lstStyle/>
          <a:p>
            <a:pPr lvl="0" fontAlgn="base">
              <a:spcBef>
                <a:spcPct val="0"/>
              </a:spcBef>
              <a:spcAft>
                <a:spcPct val="0"/>
              </a:spcAft>
              <a:buClrTx/>
            </a:pPr>
            <a:r>
              <a:rPr lang="en-IN" altLang="en-US" dirty="0">
                <a:latin typeface="Times New Roman" panose="02020603050405020304" pitchFamily="18" charset="0"/>
                <a:ea typeface="+mj-ea"/>
                <a:cs typeface="Arial"/>
              </a:rPr>
              <a:t>Reading Values from a File to An Array</a:t>
            </a:r>
            <a:endParaRPr lang="en-US" altLang="en-US" sz="2000" b="0" dirty="0">
              <a:latin typeface="Times New Roman" panose="02020603050405020304" pitchFamily="18" charset="0"/>
              <a:ea typeface="+mj-ea"/>
              <a:cs typeface="Arial"/>
            </a:endParaRPr>
          </a:p>
        </p:txBody>
      </p:sp>
      <p:sp>
        <p:nvSpPr>
          <p:cNvPr id="5" name="Text Placeholder 4"/>
          <p:cNvSpPr>
            <a:spLocks noGrp="1"/>
          </p:cNvSpPr>
          <p:nvPr>
            <p:ph type="body" idx="1"/>
          </p:nvPr>
        </p:nvSpPr>
        <p:spPr>
          <a:xfrm>
            <a:off x="457200" y="1600200"/>
            <a:ext cx="8229600" cy="921327"/>
          </a:xfrm>
        </p:spPr>
        <p:txBody>
          <a:bodyPr/>
          <a:lstStyle/>
          <a:p>
            <a:r>
              <a:rPr lang="en-US" altLang="en-US" sz="2400" dirty="0">
                <a:latin typeface="+mn-lt"/>
              </a:rPr>
              <a:t>The book demonstrates how to read values from a file and store them in an array. Here is the code:</a:t>
            </a:r>
          </a:p>
        </p:txBody>
      </p:sp>
      <p:pic>
        <p:nvPicPr>
          <p:cNvPr id="6" name="Picture 5" descr="The code has 14 lines, as follows. Line 1. c o n s t in size = 5 semicolon. Line 2. i n t left bracket right bracket numbers = new i n t left bracket size right bracket semicolon. Line 3. Blank. Line 4. i n t index = 0 semicolon. Line 5. Blank. Line 6. Stream reader input file semicolon. Line 7. Input file = file dot open text left parenthesis double quote values dot t x t double quote right parenthesis semicolon. Line 8. Blank. Line 9. While left parenthesis index is less than numbers dot length ampersand ampersand exclamation point input file dot end of stream right parenthesis. Line 10. Left brace. Line 11, indented. numbers left bracket index right bracket = i n t dot parse left parenthesis input file dot read line left parenthesis right parenthesis right parenthesis semicolon. Line 12, indented. index plus plus semicolon. Line 13. Right brace. Line 14. Input file dot close left parenthesis right parenthesis semicolon."/>
          <p:cNvPicPr>
            <a:picLocks noChangeAspect="1"/>
          </p:cNvPicPr>
          <p:nvPr/>
        </p:nvPicPr>
        <p:blipFill>
          <a:blip r:embed="rId2"/>
          <a:stretch>
            <a:fillRect/>
          </a:stretch>
        </p:blipFill>
        <p:spPr>
          <a:xfrm>
            <a:off x="1763090" y="2665125"/>
            <a:ext cx="5617819" cy="3633652"/>
          </a:xfrm>
          <a:prstGeom prst="rect">
            <a:avLst/>
          </a:prstGeom>
        </p:spPr>
      </p:pic>
    </p:spTree>
    <p:extLst>
      <p:ext uri="{BB962C8B-B14F-4D97-AF65-F5344CB8AC3E}">
        <p14:creationId xmlns:p14="http://schemas.microsoft.com/office/powerpoint/2010/main" val="3664996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Formatting Numbers with the </a:t>
            </a:r>
            <a:r>
              <a:rPr lang="en-US" altLang="en-US" dirty="0">
                <a:solidFill>
                  <a:schemeClr val="tx2"/>
                </a:solidFill>
                <a:latin typeface="Consolas" panose="020B0609020204030204" pitchFamily="49" charset="0"/>
                <a:ea typeface="+mj-ea"/>
                <a:cs typeface="Consolas" panose="020B0609020204030204" pitchFamily="49" charset="0"/>
              </a:rPr>
              <a:t>ToString</a:t>
            </a:r>
            <a:r>
              <a:rPr lang="en-US" altLang="en-US" dirty="0">
                <a:solidFill>
                  <a:schemeClr val="tx2"/>
                </a:solidFill>
                <a:latin typeface="Times New Roman" panose="02020603050405020304" pitchFamily="18" charset="0"/>
                <a:ea typeface="+mj-ea"/>
                <a:cs typeface="Times New Roman" panose="02020603050405020304" pitchFamily="18" charset="0"/>
              </a:rPr>
              <a:t> Method</a:t>
            </a:r>
          </a:p>
        </p:txBody>
      </p:sp>
      <p:sp>
        <p:nvSpPr>
          <p:cNvPr id="3" name="Content Placeholder 2"/>
          <p:cNvSpPr>
            <a:spLocks noGrp="1"/>
          </p:cNvSpPr>
          <p:nvPr>
            <p:ph type="body" idx="1"/>
          </p:nvPr>
        </p:nvSpPr>
        <p:spPr>
          <a:xfrm>
            <a:off x="457200" y="1600200"/>
            <a:ext cx="8229600" cy="1854323"/>
          </a:xfrm>
        </p:spPr>
        <p:txBody>
          <a:bodyPr wrap="square" lIns="91425" tIns="91425" rIns="91425" bIns="91425">
            <a:spAutoFit/>
          </a:bodyPr>
          <a:lstStyle/>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The </a:t>
            </a:r>
            <a:r>
              <a:rPr lang="en-US" altLang="en-US" sz="2400" dirty="0">
                <a:solidFill>
                  <a:srgbClr val="000000"/>
                </a:solidFill>
                <a:latin typeface="Courier New" panose="02070309020205020404" pitchFamily="49" charset="0"/>
                <a:ea typeface="+mn-ea"/>
                <a:cs typeface="Courier New" panose="02070309020205020404" pitchFamily="49" charset="0"/>
              </a:rPr>
              <a:t>ToString</a:t>
            </a:r>
            <a:r>
              <a:rPr lang="en-US" altLang="en-US" sz="2400" dirty="0">
                <a:solidFill>
                  <a:srgbClr val="000000"/>
                </a:solidFill>
                <a:latin typeface="Consolas" panose="020B0609020204030204" pitchFamily="49" charset="0"/>
                <a:ea typeface="+mn-ea"/>
                <a:cs typeface="Consolas" panose="020B0609020204030204" pitchFamily="49" charset="0"/>
              </a:rPr>
              <a:t> </a:t>
            </a:r>
            <a:r>
              <a:rPr lang="en-US" altLang="en-US" sz="2400" dirty="0">
                <a:solidFill>
                  <a:srgbClr val="000000"/>
                </a:solidFill>
                <a:latin typeface="Arial (Body)"/>
                <a:ea typeface="+mn-ea"/>
              </a:rPr>
              <a:t>method can optionally format a number to appear in a specific way</a:t>
            </a:r>
          </a:p>
          <a:p>
            <a:pPr lvl="0" fontAlgn="base">
              <a:spcAft>
                <a:spcPct val="0"/>
              </a:spcAft>
              <a:buFont typeface="Arial" panose="020B0604020202020204" pitchFamily="34" charset="0"/>
              <a:buChar char="•"/>
            </a:pPr>
            <a:r>
              <a:rPr lang="en-US" altLang="en-US" sz="2400" dirty="0">
                <a:solidFill>
                  <a:srgbClr val="000000"/>
                </a:solidFill>
                <a:latin typeface="Arial (Body)"/>
                <a:ea typeface="+mn-ea"/>
              </a:rPr>
              <a:t>The following table lists the Format Strings and how they work with sample outputs </a:t>
            </a:r>
          </a:p>
        </p:txBody>
      </p:sp>
      <p:graphicFrame>
        <p:nvGraphicFramePr>
          <p:cNvPr id="6" name="Table 5"/>
          <p:cNvGraphicFramePr>
            <a:graphicFrameLocks noGrp="1"/>
          </p:cNvGraphicFramePr>
          <p:nvPr>
            <p:extLst>
              <p:ext uri="{D42A27DB-BD31-4B8C-83A1-F6EECF244321}">
                <p14:modId xmlns:p14="http://schemas.microsoft.com/office/powerpoint/2010/main" val="38878998"/>
              </p:ext>
            </p:extLst>
          </p:nvPr>
        </p:nvGraphicFramePr>
        <p:xfrm>
          <a:off x="609600" y="3915229"/>
          <a:ext cx="8001000" cy="2192324"/>
        </p:xfrm>
        <a:graphic>
          <a:graphicData uri="http://schemas.openxmlformats.org/drawingml/2006/table">
            <a:tbl>
              <a:tblPr firstRow="1"/>
              <a:tblGrid>
                <a:gridCol w="1393371">
                  <a:extLst>
                    <a:ext uri="{9D8B030D-6E8A-4147-A177-3AD203B41FA5}">
                      <a16:colId xmlns:a16="http://schemas.microsoft.com/office/drawing/2014/main" val="20000"/>
                    </a:ext>
                  </a:extLst>
                </a:gridCol>
                <a:gridCol w="2481943">
                  <a:extLst>
                    <a:ext uri="{9D8B030D-6E8A-4147-A177-3AD203B41FA5}">
                      <a16:colId xmlns:a16="http://schemas.microsoft.com/office/drawing/2014/main" val="20001"/>
                    </a:ext>
                  </a:extLst>
                </a:gridCol>
                <a:gridCol w="1146629">
                  <a:extLst>
                    <a:ext uri="{9D8B030D-6E8A-4147-A177-3AD203B41FA5}">
                      <a16:colId xmlns:a16="http://schemas.microsoft.com/office/drawing/2014/main" val="20002"/>
                    </a:ext>
                  </a:extLst>
                </a:gridCol>
                <a:gridCol w="1538514">
                  <a:extLst>
                    <a:ext uri="{9D8B030D-6E8A-4147-A177-3AD203B41FA5}">
                      <a16:colId xmlns:a16="http://schemas.microsoft.com/office/drawing/2014/main" val="20003"/>
                    </a:ext>
                  </a:extLst>
                </a:gridCol>
                <a:gridCol w="1440543">
                  <a:extLst>
                    <a:ext uri="{9D8B030D-6E8A-4147-A177-3AD203B41FA5}">
                      <a16:colId xmlns:a16="http://schemas.microsoft.com/office/drawing/2014/main" val="20004"/>
                    </a:ext>
                  </a:extLst>
                </a:gridCol>
              </a:tblGrid>
              <a:tr h="25037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Format String</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Description</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Number</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ToString()</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1" i="0" u="none" strike="noStrike" cap="none" normalizeH="0" baseline="0" dirty="0">
                          <a:ln>
                            <a:noFill/>
                          </a:ln>
                          <a:solidFill>
                            <a:schemeClr val="tx1"/>
                          </a:solidFill>
                          <a:effectLst/>
                          <a:latin typeface="+mn-lt"/>
                          <a:cs typeface="Arial" charset="0"/>
                        </a:rPr>
                        <a:t>Result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"N" or "n"</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Number format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12.3</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ToString("n3")</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12.300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4016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 or "f"</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Fixed-point scientific format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123456.0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ToString("f2")</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123456.00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"E" or "e"</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Exponential scientific format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123456.0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ToString("e3")</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1.235e+005</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"C" or "c"</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Currency format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-1234567.8</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ToString("C")</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($1,234,567.80)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"P" or "p"</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cs typeface="Arial" charset="0"/>
                        </a:rPr>
                        <a:t>Percentage format</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mn-lt"/>
                          <a:cs typeface="Arial" charset="0"/>
                        </a:rPr>
                        <a:t>.234</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ToString("P")</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rgbClr val="000000"/>
                          </a:solidFill>
                          <a:effectLst/>
                          <a:latin typeface="+mn-lt"/>
                          <a:cs typeface="Arial" charset="0"/>
                        </a:rPr>
                        <a:t>23.40%</a:t>
                      </a:r>
                    </a:p>
                  </a:txBody>
                  <a:tcPr marT="45713" marB="45713"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9667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Simple Exception Handling</a:t>
            </a:r>
          </a:p>
        </p:txBody>
      </p:sp>
      <p:sp>
        <p:nvSpPr>
          <p:cNvPr id="3" name="Text Placeholder 2"/>
          <p:cNvSpPr>
            <a:spLocks noGrp="1"/>
          </p:cNvSpPr>
          <p:nvPr>
            <p:ph idx="1"/>
          </p:nvPr>
        </p:nvSpPr>
        <p:spPr>
          <a:xfrm>
            <a:off x="457200" y="1893035"/>
            <a:ext cx="8229600" cy="2916153"/>
          </a:xfrm>
        </p:spPr>
        <p:txBody>
          <a:bodyPr wrap="square" lIns="91425" tIns="91425" rIns="91425" bIns="91425">
            <a:spAutoFit/>
          </a:bodyPr>
          <a:lstStyle/>
          <a:p>
            <a:pPr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An exception is an unexpected error that happens while a program is running</a:t>
            </a:r>
          </a:p>
          <a:p>
            <a:pPr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If an exception is not handled by the program, the program will abruptly halt</a:t>
            </a:r>
          </a:p>
          <a:p>
            <a:pPr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This </a:t>
            </a:r>
            <a:r>
              <a:rPr lang="en-US" altLang="en-US" sz="2000" dirty="0">
                <a:solidFill>
                  <a:srgbClr val="000000"/>
                </a:solidFill>
                <a:latin typeface="Arial (Body)"/>
              </a:rPr>
              <a:t>allows you to write code that responds to exceptions. Such code is known as an exception handler.</a:t>
            </a:r>
          </a:p>
          <a:p>
            <a:pPr lvl="0" indent="-255600" fontAlgn="base">
              <a:spcAft>
                <a:spcPct val="0"/>
              </a:spcAft>
              <a:buFont typeface="Arial" panose="020B0604020202020204" pitchFamily="34" charset="0"/>
              <a:buChar char="•"/>
            </a:pPr>
            <a:endParaRPr lang="en-US" altLang="en-US" sz="2000" dirty="0">
              <a:solidFill>
                <a:srgbClr val="000000"/>
              </a:solidFill>
              <a:latin typeface="Arial (Body)"/>
              <a:ea typeface="+mn-ea"/>
            </a:endParaRPr>
          </a:p>
        </p:txBody>
      </p:sp>
    </p:spTree>
    <p:extLst>
      <p:ext uri="{BB962C8B-B14F-4D97-AF65-F5344CB8AC3E}">
        <p14:creationId xmlns:p14="http://schemas.microsoft.com/office/powerpoint/2010/main" val="2040412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fontAlgn="base">
              <a:spcBef>
                <a:spcPct val="0"/>
              </a:spcBef>
              <a:spcAft>
                <a:spcPct val="0"/>
              </a:spcAft>
              <a:buClrTx/>
            </a:pPr>
            <a:r>
              <a:rPr lang="en-US" altLang="en-US" dirty="0">
                <a:solidFill>
                  <a:schemeClr val="tx2"/>
                </a:solidFill>
                <a:latin typeface="Times New Roman" panose="02020603050405020304" pitchFamily="18" charset="0"/>
                <a:ea typeface="+mj-ea"/>
                <a:cs typeface="Times New Roman" panose="02020603050405020304" pitchFamily="18" charset="0"/>
              </a:rPr>
              <a:t>Handling Exceptions with </a:t>
            </a:r>
            <a:r>
              <a:rPr lang="en-US" altLang="en-US" dirty="0">
                <a:solidFill>
                  <a:schemeClr val="tx2"/>
                </a:solidFill>
                <a:latin typeface="Courier New" panose="02070309020205020404" pitchFamily="49" charset="0"/>
                <a:ea typeface="+mj-ea"/>
                <a:cs typeface="Courier New" panose="02070309020205020404" pitchFamily="49" charset="0"/>
              </a:rPr>
              <a:t>try</a:t>
            </a:r>
            <a:r>
              <a:rPr lang="en-US" altLang="en-US" dirty="0">
                <a:solidFill>
                  <a:schemeClr val="tx2"/>
                </a:solidFill>
                <a:latin typeface="Times New Roman" panose="02020603050405020304" pitchFamily="18" charset="0"/>
                <a:ea typeface="+mj-ea"/>
                <a:cs typeface="Times New Roman" panose="02020603050405020304" pitchFamily="18" charset="0"/>
              </a:rPr>
              <a:t>-</a:t>
            </a:r>
            <a:r>
              <a:rPr lang="en-US" altLang="en-US" dirty="0">
                <a:solidFill>
                  <a:schemeClr val="tx2"/>
                </a:solidFill>
                <a:latin typeface="Courier New" panose="02070309020205020404" pitchFamily="49" charset="0"/>
                <a:ea typeface="+mj-ea"/>
                <a:cs typeface="Courier New" panose="02070309020205020404" pitchFamily="49" charset="0"/>
              </a:rPr>
              <a:t>catch</a:t>
            </a:r>
          </a:p>
        </p:txBody>
      </p:sp>
      <p:sp>
        <p:nvSpPr>
          <p:cNvPr id="3" name="Text Placeholder 2"/>
          <p:cNvSpPr>
            <a:spLocks noGrp="1"/>
          </p:cNvSpPr>
          <p:nvPr>
            <p:ph idx="1"/>
          </p:nvPr>
        </p:nvSpPr>
        <p:spPr>
          <a:xfrm>
            <a:off x="457200" y="1283435"/>
            <a:ext cx="8229600" cy="492412"/>
          </a:xfrm>
        </p:spPr>
        <p:txBody>
          <a:bodyPr wrap="square" lIns="91425" tIns="91425" rIns="91425" bIns="91425">
            <a:spAutoFit/>
          </a:bodyPr>
          <a:lstStyle/>
          <a:p>
            <a:pPr lvl="0" indent="-255600" fontAlgn="base">
              <a:spcAft>
                <a:spcPct val="0"/>
              </a:spcAft>
              <a:buFont typeface="Arial" panose="020B0604020202020204" pitchFamily="34" charset="0"/>
              <a:buChar char="•"/>
            </a:pPr>
            <a:r>
              <a:rPr lang="en-US" altLang="en-US" sz="2000" dirty="0">
                <a:solidFill>
                  <a:srgbClr val="000000"/>
                </a:solidFill>
                <a:latin typeface="Arial (Body)"/>
                <a:ea typeface="+mn-ea"/>
              </a:rPr>
              <a:t>General format of the </a:t>
            </a:r>
            <a:r>
              <a:rPr lang="en-US" altLang="en-US" sz="2000" dirty="0">
                <a:solidFill>
                  <a:srgbClr val="000000"/>
                </a:solidFill>
                <a:latin typeface="Courier New" panose="02070309020205020404" pitchFamily="49" charset="0"/>
                <a:ea typeface="+mn-ea"/>
                <a:cs typeface="Courier New" panose="02070309020205020404" pitchFamily="49" charset="0"/>
              </a:rPr>
              <a:t>try</a:t>
            </a:r>
            <a:r>
              <a:rPr lang="en-US" altLang="en-US" sz="2000" dirty="0">
                <a:solidFill>
                  <a:srgbClr val="000000"/>
                </a:solidFill>
                <a:latin typeface="Arial (Body)"/>
                <a:ea typeface="+mn-ea"/>
              </a:rPr>
              <a:t>-</a:t>
            </a:r>
            <a:r>
              <a:rPr lang="en-US" altLang="en-US" sz="2000" dirty="0">
                <a:solidFill>
                  <a:srgbClr val="000000"/>
                </a:solidFill>
                <a:latin typeface="Courier New" panose="02070309020205020404" pitchFamily="49" charset="0"/>
                <a:ea typeface="+mn-ea"/>
                <a:cs typeface="Courier New" panose="02070309020205020404" pitchFamily="49" charset="0"/>
              </a:rPr>
              <a:t>catch</a:t>
            </a:r>
            <a:r>
              <a:rPr lang="en-US" altLang="en-US" sz="2000" dirty="0">
                <a:solidFill>
                  <a:srgbClr val="000000"/>
                </a:solidFill>
                <a:latin typeface="Arial (Body)"/>
                <a:ea typeface="+mn-ea"/>
              </a:rPr>
              <a:t> statement:</a:t>
            </a:r>
          </a:p>
        </p:txBody>
      </p:sp>
      <p:sp>
        <p:nvSpPr>
          <p:cNvPr id="7" name="Content Placeholder 6"/>
          <p:cNvSpPr>
            <a:spLocks noGrp="1"/>
          </p:cNvSpPr>
          <p:nvPr>
            <p:ph idx="15"/>
          </p:nvPr>
        </p:nvSpPr>
        <p:spPr>
          <a:xfrm>
            <a:off x="457200" y="4578391"/>
            <a:ext cx="8229600" cy="1494386"/>
          </a:xfrm>
        </p:spPr>
        <p:txBody>
          <a:bodyPr/>
          <a:lstStyle/>
          <a:p>
            <a:pPr lvl="0" indent="-255600" fontAlgn="base">
              <a:spcAft>
                <a:spcPct val="0"/>
              </a:spcAft>
              <a:buFont typeface="Arial" panose="020B0604020202020204" pitchFamily="34" charset="0"/>
              <a:buChar char="•"/>
            </a:pPr>
            <a:r>
              <a:rPr lang="en-US" altLang="en-US" sz="2000" dirty="0">
                <a:solidFill>
                  <a:srgbClr val="000000"/>
                </a:solidFill>
                <a:latin typeface="Arial (Body)"/>
              </a:rPr>
              <a:t>The </a:t>
            </a:r>
            <a:r>
              <a:rPr lang="en-US" altLang="en-US" sz="2000" dirty="0">
                <a:solidFill>
                  <a:srgbClr val="000000"/>
                </a:solidFill>
                <a:latin typeface="Courier New" panose="02070309020205020404" pitchFamily="49" charset="0"/>
                <a:cs typeface="Courier New" panose="02070309020205020404" pitchFamily="49" charset="0"/>
              </a:rPr>
              <a:t>try</a:t>
            </a:r>
            <a:r>
              <a:rPr lang="en-US" altLang="en-US" sz="2000" dirty="0">
                <a:solidFill>
                  <a:srgbClr val="000000"/>
                </a:solidFill>
                <a:latin typeface="Arial (Body)"/>
              </a:rPr>
              <a:t> block is where you place the statements that can cause an exception</a:t>
            </a:r>
          </a:p>
          <a:p>
            <a:pPr lvl="0" indent="-255600" fontAlgn="base">
              <a:spcAft>
                <a:spcPct val="0"/>
              </a:spcAft>
              <a:buFont typeface="Arial" panose="020B0604020202020204" pitchFamily="34" charset="0"/>
              <a:buChar char="•"/>
            </a:pPr>
            <a:r>
              <a:rPr lang="en-US" altLang="en-US" sz="2000" dirty="0">
                <a:solidFill>
                  <a:srgbClr val="000000"/>
                </a:solidFill>
                <a:latin typeface="Arial (Body)"/>
              </a:rPr>
              <a:t>The </a:t>
            </a:r>
            <a:r>
              <a:rPr lang="en-US" altLang="en-US" sz="2000" dirty="0">
                <a:solidFill>
                  <a:srgbClr val="000000"/>
                </a:solidFill>
                <a:latin typeface="Courier New" panose="02070309020205020404" pitchFamily="49" charset="0"/>
                <a:cs typeface="Courier New" panose="02070309020205020404" pitchFamily="49" charset="0"/>
              </a:rPr>
              <a:t>catch</a:t>
            </a:r>
            <a:r>
              <a:rPr lang="en-US" altLang="en-US" sz="2000" dirty="0">
                <a:solidFill>
                  <a:srgbClr val="000000"/>
                </a:solidFill>
                <a:latin typeface="Arial (Body)"/>
              </a:rPr>
              <a:t> block is where you place statements that respond to the exception when it happens</a:t>
            </a:r>
            <a:endParaRPr lang="en-US" sz="2000" dirty="0"/>
          </a:p>
        </p:txBody>
      </p:sp>
      <p:sp>
        <p:nvSpPr>
          <p:cNvPr id="4" name="TextBox 3">
            <a:extLst>
              <a:ext uri="{FF2B5EF4-FFF2-40B4-BE49-F238E27FC236}">
                <a16:creationId xmlns:a16="http://schemas.microsoft.com/office/drawing/2014/main" id="{B15F877E-58A5-CC9B-4041-C89185B57F59}"/>
              </a:ext>
            </a:extLst>
          </p:cNvPr>
          <p:cNvSpPr txBox="1"/>
          <p:nvPr/>
        </p:nvSpPr>
        <p:spPr>
          <a:xfrm>
            <a:off x="1323703" y="1787174"/>
            <a:ext cx="4781006" cy="2677656"/>
          </a:xfrm>
          <a:prstGeom prst="rect">
            <a:avLst/>
          </a:prstGeom>
          <a:noFill/>
        </p:spPr>
        <p:txBody>
          <a:bodyPr wrap="square" rtlCol="0">
            <a:spAutoFit/>
          </a:bodyPr>
          <a:lstStyle/>
          <a:p>
            <a:pPr algn="l"/>
            <a:r>
              <a:rPr lang="en-US" b="0" i="0" u="none" strike="noStrike" baseline="0" dirty="0">
                <a:latin typeface="CourierPSPro-Regular"/>
              </a:rPr>
              <a:t>try</a:t>
            </a:r>
          </a:p>
          <a:p>
            <a:pPr algn="l"/>
            <a:r>
              <a:rPr lang="en-US" b="0" i="0" u="none" strike="noStrike" baseline="0" dirty="0">
                <a:latin typeface="CourierPSPro-Regular"/>
              </a:rPr>
              <a:t>{</a:t>
            </a:r>
          </a:p>
          <a:p>
            <a:pPr algn="l"/>
            <a:r>
              <a:rPr lang="en-US" b="0" i="1" u="none" strike="noStrike" baseline="0" dirty="0">
                <a:latin typeface="CourierPSPro-Italic"/>
              </a:rPr>
              <a:t>    statement</a:t>
            </a:r>
            <a:r>
              <a:rPr lang="en-US" b="0" i="0" u="none" strike="noStrike" baseline="0" dirty="0">
                <a:latin typeface="CourierPSPro-Regular"/>
              </a:rPr>
              <a:t>;</a:t>
            </a:r>
          </a:p>
          <a:p>
            <a:pPr algn="l"/>
            <a:r>
              <a:rPr lang="en-US" b="0" i="1" u="none" strike="noStrike" baseline="0" dirty="0">
                <a:latin typeface="CourierPSPro-Italic"/>
              </a:rPr>
              <a:t>    statement</a:t>
            </a:r>
            <a:r>
              <a:rPr lang="en-US" b="0" i="0" u="none" strike="noStrike" baseline="0" dirty="0">
                <a:latin typeface="CourierPSPro-Regular"/>
              </a:rPr>
              <a:t>;</a:t>
            </a:r>
          </a:p>
          <a:p>
            <a:pPr algn="l"/>
            <a:r>
              <a:rPr lang="en-US" b="0" i="1" u="none" strike="noStrike" baseline="0" dirty="0">
                <a:latin typeface="CourierPSPro-Italic"/>
              </a:rPr>
              <a:t>    etc.</a:t>
            </a:r>
          </a:p>
          <a:p>
            <a:pPr algn="l"/>
            <a:r>
              <a:rPr lang="en-US" b="0" i="0" u="none" strike="noStrike" baseline="0" dirty="0">
                <a:latin typeface="CourierPSPro-Regular"/>
              </a:rPr>
              <a:t>}</a:t>
            </a:r>
          </a:p>
          <a:p>
            <a:pPr algn="l"/>
            <a:r>
              <a:rPr lang="en-US" b="0" i="0" u="none" strike="noStrike" baseline="0" dirty="0">
                <a:latin typeface="CourierPSPro-Regular"/>
              </a:rPr>
              <a:t>catch</a:t>
            </a:r>
          </a:p>
          <a:p>
            <a:pPr algn="l"/>
            <a:r>
              <a:rPr lang="en-US" b="0" i="0" u="none" strike="noStrike" baseline="0" dirty="0">
                <a:latin typeface="CourierPSPro-Regular"/>
              </a:rPr>
              <a:t>{</a:t>
            </a:r>
          </a:p>
          <a:p>
            <a:pPr algn="l"/>
            <a:r>
              <a:rPr lang="en-US" b="0" i="1" u="none" strike="noStrike" baseline="0" dirty="0">
                <a:latin typeface="CourierPSPro-Italic"/>
              </a:rPr>
              <a:t>    statement</a:t>
            </a:r>
            <a:r>
              <a:rPr lang="en-US" b="0" i="0" u="none" strike="noStrike" baseline="0" dirty="0">
                <a:latin typeface="CourierPSPro-Regular"/>
              </a:rPr>
              <a:t>;</a:t>
            </a:r>
          </a:p>
          <a:p>
            <a:pPr algn="l"/>
            <a:r>
              <a:rPr lang="en-US" b="0" i="1" u="none" strike="noStrike" baseline="0" dirty="0">
                <a:latin typeface="CourierPSPro-Italic"/>
              </a:rPr>
              <a:t>    statement</a:t>
            </a:r>
            <a:r>
              <a:rPr lang="en-US" b="0" i="0" u="none" strike="noStrike" baseline="0" dirty="0">
                <a:latin typeface="CourierPSPro-Regular"/>
              </a:rPr>
              <a:t>;</a:t>
            </a:r>
          </a:p>
          <a:p>
            <a:pPr algn="l"/>
            <a:r>
              <a:rPr lang="en-US" b="0" i="1" u="none" strike="noStrike" baseline="0" dirty="0">
                <a:latin typeface="CourierPSPro-Italic"/>
              </a:rPr>
              <a:t>    etc.</a:t>
            </a:r>
          </a:p>
          <a:p>
            <a:pPr algn="l"/>
            <a:r>
              <a:rPr lang="en-US" b="0" i="0" u="none" strike="noStrike" baseline="0" dirty="0">
                <a:latin typeface="CourierPSPro-Regular"/>
              </a:rPr>
              <a:t>}</a:t>
            </a:r>
            <a:endParaRPr lang="en-US" sz="1100" dirty="0"/>
          </a:p>
        </p:txBody>
      </p:sp>
    </p:spTree>
    <p:extLst>
      <p:ext uri="{BB962C8B-B14F-4D97-AF65-F5344CB8AC3E}">
        <p14:creationId xmlns:p14="http://schemas.microsoft.com/office/powerpoint/2010/main" val="2316938041"/>
      </p:ext>
    </p:extLst>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10217</TotalTime>
  <Words>4293</Words>
  <Application>Microsoft Office PowerPoint</Application>
  <PresentationFormat>On-screen Show (4:3)</PresentationFormat>
  <Paragraphs>468</Paragraphs>
  <Slides>64</Slides>
  <Notes>0</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8" baseType="lpstr">
      <vt:lpstr>Arial (Body)</vt:lpstr>
      <vt:lpstr>CourierPSPro-Italic</vt:lpstr>
      <vt:lpstr>CourierPSPro-Regular</vt:lpstr>
      <vt:lpstr>Noto Sans Symbols</vt:lpstr>
      <vt:lpstr>Arial</vt:lpstr>
      <vt:lpstr>Cascadia Code</vt:lpstr>
      <vt:lpstr>Cascadia Mono</vt:lpstr>
      <vt:lpstr>Consolas</vt:lpstr>
      <vt:lpstr>Courier New</vt:lpstr>
      <vt:lpstr>Times New Roman</vt:lpstr>
      <vt:lpstr>Verdana</vt:lpstr>
      <vt:lpstr>508 Lecture</vt:lpstr>
      <vt:lpstr>1_508 Lecture</vt:lpstr>
      <vt:lpstr>Equation</vt:lpstr>
      <vt:lpstr>Reading Input with TextBox Control</vt:lpstr>
      <vt:lpstr>The Text Property</vt:lpstr>
      <vt:lpstr>Declaring Variables Before Using Them</vt:lpstr>
      <vt:lpstr>Local Variables and Scope</vt:lpstr>
      <vt:lpstr>Inputting and Outputting Numeric Values</vt:lpstr>
      <vt:lpstr>Displaying Numeric Values</vt:lpstr>
      <vt:lpstr>Formatting Numbers with the ToString Method</vt:lpstr>
      <vt:lpstr>Simple Exception Handling</vt:lpstr>
      <vt:lpstr>Handling Exceptions with try-catch</vt:lpstr>
      <vt:lpstr>Throwing an Exception</vt:lpstr>
      <vt:lpstr>Displaying an Exception's Default Message</vt:lpstr>
      <vt:lpstr>Tab Order</vt:lpstr>
      <vt:lpstr>Tab Order (1 of 2)</vt:lpstr>
      <vt:lpstr>Tab Order (2 of 2)</vt:lpstr>
      <vt:lpstr>Assign Keyboard Access Key to Buttons</vt:lpstr>
      <vt:lpstr>Setting Colors</vt:lpstr>
      <vt:lpstr>Background Images for Forms</vt:lpstr>
      <vt:lpstr>Background Images for Forms</vt:lpstr>
      <vt:lpstr>GroupBoxes versus Panels</vt:lpstr>
      <vt:lpstr>Using the Debugger to Locate Logic Errors</vt:lpstr>
      <vt:lpstr>Breakpoints (1 of 2)</vt:lpstr>
      <vt:lpstr>Breakpoints (2 of 2)</vt:lpstr>
      <vt:lpstr>Break Mode</vt:lpstr>
      <vt:lpstr>The Locals and Watch Windows</vt:lpstr>
      <vt:lpstr>The Locals Window</vt:lpstr>
      <vt:lpstr>Single-Stepping (1 of 2)</vt:lpstr>
      <vt:lpstr>Single-Stepping (2 of 2)</vt:lpstr>
      <vt:lpstr>Radio Buttons and Check Boxes</vt:lpstr>
      <vt:lpstr>RadioButton Control</vt:lpstr>
      <vt:lpstr>Working with Radio Buttons in Code</vt:lpstr>
      <vt:lpstr>Checkbox Control</vt:lpstr>
      <vt:lpstr>The CheckedChanged Event</vt:lpstr>
      <vt:lpstr>4.9 Radio Buttons and Check Boxes</vt:lpstr>
      <vt:lpstr>RadioButton Control</vt:lpstr>
      <vt:lpstr>Working with Radio Buttons in Code</vt:lpstr>
      <vt:lpstr>Checkbox Control</vt:lpstr>
      <vt:lpstr>The CheckedChanged Event</vt:lpstr>
      <vt:lpstr>4.10 The switch Statement</vt:lpstr>
      <vt:lpstr>List Boxes</vt:lpstr>
      <vt:lpstr>SelectedItem</vt:lpstr>
      <vt:lpstr>Adding Items to a ListBox</vt:lpstr>
      <vt:lpstr>Removing Items From a ListBox</vt:lpstr>
      <vt:lpstr>Removing Items From a ListBox</vt:lpstr>
      <vt:lpstr>Clearing a ListBox</vt:lpstr>
      <vt:lpstr>Using Files for Data Storage</vt:lpstr>
      <vt:lpstr>File Accessing</vt:lpstr>
      <vt:lpstr>Writing Data to a File</vt:lpstr>
      <vt:lpstr>Sample Code (4 of 4)</vt:lpstr>
      <vt:lpstr>CreateText versus AppendText</vt:lpstr>
      <vt:lpstr>Specifying the Location of an Output File</vt:lpstr>
      <vt:lpstr>Reading Data from a File</vt:lpstr>
      <vt:lpstr>Reading a File with a Loop</vt:lpstr>
      <vt:lpstr>The OpenFileDialog and SaveFileDialog Controls</vt:lpstr>
      <vt:lpstr>Displaying an Open Box (1 of 2)</vt:lpstr>
      <vt:lpstr>Displaying an Open Box (2 of 2)</vt:lpstr>
      <vt:lpstr>Detecting the User’s Selection</vt:lpstr>
      <vt:lpstr>The Filename and InitialDirectory Property</vt:lpstr>
      <vt:lpstr>Displaying a Save As Dialog Box</vt:lpstr>
      <vt:lpstr>5.8 Random Numbers</vt:lpstr>
      <vt:lpstr>Syntax of the Random.Next Method</vt:lpstr>
      <vt:lpstr>The Load Event</vt:lpstr>
      <vt:lpstr>The Load Event</vt:lpstr>
      <vt:lpstr>Working with Files and Array</vt:lpstr>
      <vt:lpstr>Reading Values from a File to An Array</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Starting Out With Visual C#®, 4e</dc:title>
  <dc:subject>Computer Science</dc:subject>
  <dc:creator>Gaddis</dc:creator>
  <cp:keywords>Starting Out With Visual C#</cp:keywords>
  <cp:lastModifiedBy>Kwak, Myungjae</cp:lastModifiedBy>
  <cp:revision>1009</cp:revision>
  <dcterms:modified xsi:type="dcterms:W3CDTF">2024-07-10T00:26:41Z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